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285" r:id="rId3"/>
    <p:sldId id="257" r:id="rId4"/>
    <p:sldId id="387" r:id="rId5"/>
    <p:sldId id="357" r:id="rId6"/>
    <p:sldId id="296" r:id="rId7"/>
    <p:sldId id="299" r:id="rId8"/>
    <p:sldId id="360" r:id="rId9"/>
    <p:sldId id="354" r:id="rId10"/>
    <p:sldId id="384" r:id="rId11"/>
    <p:sldId id="385" r:id="rId12"/>
    <p:sldId id="386" r:id="rId13"/>
    <p:sldId id="287" r:id="rId14"/>
    <p:sldId id="388" r:id="rId15"/>
    <p:sldId id="286" r:id="rId16"/>
    <p:sldId id="292" r:id="rId17"/>
    <p:sldId id="294" r:id="rId18"/>
    <p:sldId id="295" r:id="rId19"/>
    <p:sldId id="363" r:id="rId20"/>
    <p:sldId id="261" r:id="rId21"/>
    <p:sldId id="280" r:id="rId22"/>
    <p:sldId id="300" r:id="rId23"/>
    <p:sldId id="303" r:id="rId24"/>
    <p:sldId id="392" r:id="rId25"/>
    <p:sldId id="393" r:id="rId26"/>
    <p:sldId id="342" r:id="rId27"/>
    <p:sldId id="338" r:id="rId28"/>
    <p:sldId id="325" r:id="rId29"/>
    <p:sldId id="304" r:id="rId30"/>
    <p:sldId id="344" r:id="rId31"/>
    <p:sldId id="319" r:id="rId32"/>
    <p:sldId id="366" r:id="rId33"/>
    <p:sldId id="364" r:id="rId34"/>
    <p:sldId id="365" r:id="rId35"/>
    <p:sldId id="368" r:id="rId36"/>
    <p:sldId id="369" r:id="rId37"/>
    <p:sldId id="367" r:id="rId38"/>
    <p:sldId id="406" r:id="rId39"/>
    <p:sldId id="405" r:id="rId40"/>
    <p:sldId id="407" r:id="rId41"/>
    <p:sldId id="413" r:id="rId42"/>
    <p:sldId id="370" r:id="rId43"/>
    <p:sldId id="414" r:id="rId44"/>
    <p:sldId id="416" r:id="rId45"/>
    <p:sldId id="371" r:id="rId46"/>
    <p:sldId id="403" r:id="rId47"/>
    <p:sldId id="372" r:id="rId48"/>
    <p:sldId id="307" r:id="rId49"/>
    <p:sldId id="330" r:id="rId50"/>
    <p:sldId id="350" r:id="rId51"/>
    <p:sldId id="347" r:id="rId52"/>
    <p:sldId id="309" r:id="rId53"/>
    <p:sldId id="380" r:id="rId54"/>
    <p:sldId id="311" r:id="rId55"/>
    <p:sldId id="312" r:id="rId56"/>
    <p:sldId id="314" r:id="rId57"/>
    <p:sldId id="351" r:id="rId58"/>
    <p:sldId id="383" r:id="rId59"/>
    <p:sldId id="402" r:id="rId60"/>
    <p:sldId id="418" r:id="rId61"/>
    <p:sldId id="378" r:id="rId62"/>
    <p:sldId id="373" r:id="rId63"/>
    <p:sldId id="374" r:id="rId64"/>
    <p:sldId id="382" r:id="rId65"/>
    <p:sldId id="318" r:id="rId66"/>
    <p:sldId id="333" r:id="rId67"/>
    <p:sldId id="332" r:id="rId68"/>
    <p:sldId id="399" r:id="rId69"/>
    <p:sldId id="376" r:id="rId70"/>
    <p:sldId id="381" r:id="rId71"/>
    <p:sldId id="398" r:id="rId72"/>
    <p:sldId id="397" r:id="rId73"/>
    <p:sldId id="396" r:id="rId74"/>
    <p:sldId id="375" r:id="rId75"/>
    <p:sldId id="394" r:id="rId76"/>
    <p:sldId id="395" r:id="rId77"/>
    <p:sldId id="409" r:id="rId78"/>
    <p:sldId id="400" r:id="rId79"/>
    <p:sldId id="348" r:id="rId80"/>
    <p:sldId id="362"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93" autoAdjust="0"/>
  </p:normalViewPr>
  <p:slideViewPr>
    <p:cSldViewPr>
      <p:cViewPr varScale="1">
        <p:scale>
          <a:sx n="106" d="100"/>
          <a:sy n="106" d="100"/>
        </p:scale>
        <p:origin x="-113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ina.louden\Desktop\For%20Dan\Mortality%20plot%202013.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b="1" i="0" baseline="0" dirty="0">
                <a:effectLst/>
              </a:rPr>
              <a:t>Tamarisk Mortality in Western Colorado</a:t>
            </a:r>
            <a:endParaRPr lang="en-US" sz="1800" dirty="0">
              <a:effectLst/>
            </a:endParaRPr>
          </a:p>
          <a:p>
            <a:pPr>
              <a:defRPr sz="1800"/>
            </a:pPr>
            <a:r>
              <a:rPr lang="en-US" sz="1800" b="1" i="0" baseline="0" dirty="0">
                <a:effectLst/>
              </a:rPr>
              <a:t>2010-2013</a:t>
            </a:r>
            <a:endParaRPr lang="en-US" sz="1800" dirty="0">
              <a:effectLst/>
            </a:endParaRPr>
          </a:p>
          <a:p>
            <a:pPr>
              <a:defRPr sz="1800"/>
            </a:pPr>
            <a:endParaRPr lang="en-US" sz="1800" dirty="0"/>
          </a:p>
        </c:rich>
      </c:tx>
      <c:layout>
        <c:manualLayout>
          <c:xMode val="edge"/>
          <c:yMode val="edge"/>
          <c:x val="0.2342912086484239"/>
          <c:y val="5.8078527688177166E-2"/>
        </c:manualLayout>
      </c:layout>
      <c:overlay val="0"/>
    </c:title>
    <c:autoTitleDeleted val="0"/>
    <c:plotArea>
      <c:layout>
        <c:manualLayout>
          <c:layoutTarget val="inner"/>
          <c:xMode val="edge"/>
          <c:yMode val="edge"/>
          <c:x val="0.13089129483814524"/>
          <c:y val="0.23186878456801896"/>
          <c:w val="0.7183740157480315"/>
          <c:h val="0.47999309774859455"/>
        </c:manualLayout>
      </c:layout>
      <c:barChart>
        <c:barDir val="col"/>
        <c:grouping val="clustered"/>
        <c:varyColors val="0"/>
        <c:ser>
          <c:idx val="0"/>
          <c:order val="0"/>
          <c:tx>
            <c:strRef>
              <c:f>'[Mortality plot 2013.xlsx]Sheet1'!$C$3</c:f>
              <c:strCache>
                <c:ptCount val="1"/>
                <c:pt idx="0">
                  <c:v>2010</c:v>
                </c:pt>
              </c:strCache>
            </c:strRef>
          </c:tx>
          <c:spPr>
            <a:solidFill>
              <a:schemeClr val="bg1">
                <a:lumMod val="65000"/>
              </a:schemeClr>
            </a:solidFill>
          </c:spPr>
          <c:invertIfNegative val="0"/>
          <c:cat>
            <c:strRef>
              <c:f>'[Mortality plot 2013.xlsx]Sheet1'!$A$5:$A$16</c:f>
              <c:strCache>
                <c:ptCount val="12"/>
                <c:pt idx="0">
                  <c:v>Salt Creek 1</c:v>
                </c:pt>
                <c:pt idx="1">
                  <c:v>Williams</c:v>
                </c:pt>
                <c:pt idx="2">
                  <c:v>Gunnison</c:v>
                </c:pt>
                <c:pt idx="3">
                  <c:v>Douglas Creek</c:v>
                </c:pt>
                <c:pt idx="4">
                  <c:v>Gateway</c:v>
                </c:pt>
                <c:pt idx="5">
                  <c:v>Horsethief</c:v>
                </c:pt>
                <c:pt idx="6">
                  <c:v>SY Burned</c:v>
                </c:pt>
                <c:pt idx="7">
                  <c:v>Salt Creek 2</c:v>
                </c:pt>
                <c:pt idx="8">
                  <c:v>Bedrock</c:v>
                </c:pt>
                <c:pt idx="9">
                  <c:v>SY Unburned</c:v>
                </c:pt>
                <c:pt idx="10">
                  <c:v>Knowles</c:v>
                </c:pt>
                <c:pt idx="11">
                  <c:v>Flume</c:v>
                </c:pt>
              </c:strCache>
            </c:strRef>
          </c:cat>
          <c:val>
            <c:numRef>
              <c:f>'[Mortality plot 2013.xlsx]Sheet1'!$C$5:$C$16</c:f>
              <c:numCache>
                <c:formatCode>General</c:formatCode>
                <c:ptCount val="12"/>
                <c:pt idx="0">
                  <c:v>0</c:v>
                </c:pt>
                <c:pt idx="1">
                  <c:v>0</c:v>
                </c:pt>
                <c:pt idx="2">
                  <c:v>0</c:v>
                </c:pt>
                <c:pt idx="3">
                  <c:v>0</c:v>
                </c:pt>
                <c:pt idx="4">
                  <c:v>0</c:v>
                </c:pt>
                <c:pt idx="5">
                  <c:v>5</c:v>
                </c:pt>
                <c:pt idx="6">
                  <c:v>4</c:v>
                </c:pt>
                <c:pt idx="7">
                  <c:v>4</c:v>
                </c:pt>
                <c:pt idx="8">
                  <c:v>8</c:v>
                </c:pt>
                <c:pt idx="9">
                  <c:v>4</c:v>
                </c:pt>
                <c:pt idx="10">
                  <c:v>36</c:v>
                </c:pt>
                <c:pt idx="11">
                  <c:v>48</c:v>
                </c:pt>
              </c:numCache>
            </c:numRef>
          </c:val>
        </c:ser>
        <c:ser>
          <c:idx val="1"/>
          <c:order val="1"/>
          <c:tx>
            <c:strRef>
              <c:f>'[Mortality plot 2013.xlsx]Sheet1'!$D$3</c:f>
              <c:strCache>
                <c:ptCount val="1"/>
                <c:pt idx="0">
                  <c:v>2011</c:v>
                </c:pt>
              </c:strCache>
            </c:strRef>
          </c:tx>
          <c:spPr>
            <a:solidFill>
              <a:schemeClr val="tx1">
                <a:lumMod val="65000"/>
                <a:lumOff val="35000"/>
              </a:schemeClr>
            </a:solidFill>
            <a:ln>
              <a:solidFill>
                <a:schemeClr val="tx1">
                  <a:lumMod val="65000"/>
                  <a:lumOff val="35000"/>
                </a:schemeClr>
              </a:solidFill>
            </a:ln>
          </c:spPr>
          <c:invertIfNegative val="0"/>
          <c:cat>
            <c:strRef>
              <c:f>'[Mortality plot 2013.xlsx]Sheet1'!$A$5:$A$16</c:f>
              <c:strCache>
                <c:ptCount val="12"/>
                <c:pt idx="0">
                  <c:v>Salt Creek 1</c:v>
                </c:pt>
                <c:pt idx="1">
                  <c:v>Williams</c:v>
                </c:pt>
                <c:pt idx="2">
                  <c:v>Gunnison</c:v>
                </c:pt>
                <c:pt idx="3">
                  <c:v>Douglas Creek</c:v>
                </c:pt>
                <c:pt idx="4">
                  <c:v>Gateway</c:v>
                </c:pt>
                <c:pt idx="5">
                  <c:v>Horsethief</c:v>
                </c:pt>
                <c:pt idx="6">
                  <c:v>SY Burned</c:v>
                </c:pt>
                <c:pt idx="7">
                  <c:v>Salt Creek 2</c:v>
                </c:pt>
                <c:pt idx="8">
                  <c:v>Bedrock</c:v>
                </c:pt>
                <c:pt idx="9">
                  <c:v>SY Unburned</c:v>
                </c:pt>
                <c:pt idx="10">
                  <c:v>Knowles</c:v>
                </c:pt>
                <c:pt idx="11">
                  <c:v>Flume</c:v>
                </c:pt>
              </c:strCache>
            </c:strRef>
          </c:cat>
          <c:val>
            <c:numRef>
              <c:f>'[Mortality plot 2013.xlsx]Sheet1'!$D$5:$D$16</c:f>
              <c:numCache>
                <c:formatCode>General</c:formatCode>
                <c:ptCount val="12"/>
                <c:pt idx="0">
                  <c:v>0</c:v>
                </c:pt>
                <c:pt idx="1">
                  <c:v>0</c:v>
                </c:pt>
                <c:pt idx="2">
                  <c:v>0</c:v>
                </c:pt>
                <c:pt idx="3">
                  <c:v>0</c:v>
                </c:pt>
                <c:pt idx="4">
                  <c:v>0</c:v>
                </c:pt>
                <c:pt idx="5">
                  <c:v>5</c:v>
                </c:pt>
                <c:pt idx="6">
                  <c:v>12</c:v>
                </c:pt>
                <c:pt idx="7">
                  <c:v>24</c:v>
                </c:pt>
                <c:pt idx="8">
                  <c:v>16</c:v>
                </c:pt>
                <c:pt idx="9">
                  <c:v>12</c:v>
                </c:pt>
                <c:pt idx="10">
                  <c:v>40</c:v>
                </c:pt>
                <c:pt idx="11">
                  <c:v>52</c:v>
                </c:pt>
              </c:numCache>
            </c:numRef>
          </c:val>
        </c:ser>
        <c:ser>
          <c:idx val="2"/>
          <c:order val="2"/>
          <c:tx>
            <c:strRef>
              <c:f>'[Mortality plot 2013.xlsx]Sheet1'!$E$3</c:f>
              <c:strCache>
                <c:ptCount val="1"/>
                <c:pt idx="0">
                  <c:v>2012</c:v>
                </c:pt>
              </c:strCache>
            </c:strRef>
          </c:tx>
          <c:spPr>
            <a:solidFill>
              <a:schemeClr val="tx1"/>
            </a:solidFill>
            <a:ln>
              <a:solidFill>
                <a:schemeClr val="tx1"/>
              </a:solidFill>
            </a:ln>
          </c:spPr>
          <c:invertIfNegative val="0"/>
          <c:cat>
            <c:strRef>
              <c:f>'[Mortality plot 2013.xlsx]Sheet1'!$A$5:$A$16</c:f>
              <c:strCache>
                <c:ptCount val="12"/>
                <c:pt idx="0">
                  <c:v>Salt Creek 1</c:v>
                </c:pt>
                <c:pt idx="1">
                  <c:v>Williams</c:v>
                </c:pt>
                <c:pt idx="2">
                  <c:v>Gunnison</c:v>
                </c:pt>
                <c:pt idx="3">
                  <c:v>Douglas Creek</c:v>
                </c:pt>
                <c:pt idx="4">
                  <c:v>Gateway</c:v>
                </c:pt>
                <c:pt idx="5">
                  <c:v>Horsethief</c:v>
                </c:pt>
                <c:pt idx="6">
                  <c:v>SY Burned</c:v>
                </c:pt>
                <c:pt idx="7">
                  <c:v>Salt Creek 2</c:v>
                </c:pt>
                <c:pt idx="8">
                  <c:v>Bedrock</c:v>
                </c:pt>
                <c:pt idx="9">
                  <c:v>SY Unburned</c:v>
                </c:pt>
                <c:pt idx="10">
                  <c:v>Knowles</c:v>
                </c:pt>
                <c:pt idx="11">
                  <c:v>Flume</c:v>
                </c:pt>
              </c:strCache>
            </c:strRef>
          </c:cat>
          <c:val>
            <c:numRef>
              <c:f>'[Mortality plot 2013.xlsx]Sheet1'!$E$5:$E$16</c:f>
              <c:numCache>
                <c:formatCode>General</c:formatCode>
                <c:ptCount val="12"/>
                <c:pt idx="0">
                  <c:v>0</c:v>
                </c:pt>
                <c:pt idx="1">
                  <c:v>0</c:v>
                </c:pt>
                <c:pt idx="2">
                  <c:v>0</c:v>
                </c:pt>
                <c:pt idx="3">
                  <c:v>0</c:v>
                </c:pt>
                <c:pt idx="4">
                  <c:v>0</c:v>
                </c:pt>
                <c:pt idx="5">
                  <c:v>8</c:v>
                </c:pt>
                <c:pt idx="6">
                  <c:v>16</c:v>
                </c:pt>
                <c:pt idx="7">
                  <c:v>24</c:v>
                </c:pt>
                <c:pt idx="8">
                  <c:v>20</c:v>
                </c:pt>
                <c:pt idx="9">
                  <c:v>28</c:v>
                </c:pt>
                <c:pt idx="10">
                  <c:v>40</c:v>
                </c:pt>
                <c:pt idx="11">
                  <c:v>52</c:v>
                </c:pt>
              </c:numCache>
            </c:numRef>
          </c:val>
        </c:ser>
        <c:ser>
          <c:idx val="3"/>
          <c:order val="3"/>
          <c:tx>
            <c:strRef>
              <c:f>'[Mortality plot 2013.xlsx]Sheet1'!$F$3</c:f>
              <c:strCache>
                <c:ptCount val="1"/>
                <c:pt idx="0">
                  <c:v>2013</c:v>
                </c:pt>
              </c:strCache>
            </c:strRef>
          </c:tx>
          <c:spPr>
            <a:solidFill>
              <a:srgbClr val="C00000"/>
            </a:solidFill>
          </c:spPr>
          <c:invertIfNegative val="0"/>
          <c:dLbls>
            <c:showLegendKey val="0"/>
            <c:showVal val="1"/>
            <c:showCatName val="0"/>
            <c:showSerName val="0"/>
            <c:showPercent val="0"/>
            <c:showBubbleSize val="0"/>
            <c:showLeaderLines val="0"/>
          </c:dLbls>
          <c:cat>
            <c:strRef>
              <c:f>'[Mortality plot 2013.xlsx]Sheet1'!$A$5:$A$16</c:f>
              <c:strCache>
                <c:ptCount val="12"/>
                <c:pt idx="0">
                  <c:v>Salt Creek 1</c:v>
                </c:pt>
                <c:pt idx="1">
                  <c:v>Williams</c:v>
                </c:pt>
                <c:pt idx="2">
                  <c:v>Gunnison</c:v>
                </c:pt>
                <c:pt idx="3">
                  <c:v>Douglas Creek</c:v>
                </c:pt>
                <c:pt idx="4">
                  <c:v>Gateway</c:v>
                </c:pt>
                <c:pt idx="5">
                  <c:v>Horsethief</c:v>
                </c:pt>
                <c:pt idx="6">
                  <c:v>SY Burned</c:v>
                </c:pt>
                <c:pt idx="7">
                  <c:v>Salt Creek 2</c:v>
                </c:pt>
                <c:pt idx="8">
                  <c:v>Bedrock</c:v>
                </c:pt>
                <c:pt idx="9">
                  <c:v>SY Unburned</c:v>
                </c:pt>
                <c:pt idx="10">
                  <c:v>Knowles</c:v>
                </c:pt>
                <c:pt idx="11">
                  <c:v>Flume</c:v>
                </c:pt>
              </c:strCache>
            </c:strRef>
          </c:cat>
          <c:val>
            <c:numRef>
              <c:f>'[Mortality plot 2013.xlsx]Sheet1'!$F$5:$F$16</c:f>
              <c:numCache>
                <c:formatCode>General</c:formatCode>
                <c:ptCount val="12"/>
                <c:pt idx="0">
                  <c:v>0</c:v>
                </c:pt>
                <c:pt idx="1">
                  <c:v>0</c:v>
                </c:pt>
                <c:pt idx="2">
                  <c:v>0</c:v>
                </c:pt>
                <c:pt idx="3">
                  <c:v>0</c:v>
                </c:pt>
                <c:pt idx="4">
                  <c:v>0</c:v>
                </c:pt>
                <c:pt idx="5">
                  <c:v>8</c:v>
                </c:pt>
                <c:pt idx="6">
                  <c:v>20</c:v>
                </c:pt>
                <c:pt idx="7">
                  <c:v>24</c:v>
                </c:pt>
                <c:pt idx="8">
                  <c:v>28</c:v>
                </c:pt>
                <c:pt idx="9">
                  <c:v>32</c:v>
                </c:pt>
                <c:pt idx="10">
                  <c:v>40</c:v>
                </c:pt>
                <c:pt idx="11">
                  <c:v>52</c:v>
                </c:pt>
              </c:numCache>
            </c:numRef>
          </c:val>
        </c:ser>
        <c:dLbls>
          <c:showLegendKey val="0"/>
          <c:showVal val="0"/>
          <c:showCatName val="0"/>
          <c:showSerName val="0"/>
          <c:showPercent val="0"/>
          <c:showBubbleSize val="0"/>
        </c:dLbls>
        <c:gapWidth val="150"/>
        <c:axId val="69579136"/>
        <c:axId val="69580672"/>
      </c:barChart>
      <c:catAx>
        <c:axId val="69579136"/>
        <c:scaling>
          <c:orientation val="minMax"/>
        </c:scaling>
        <c:delete val="0"/>
        <c:axPos val="b"/>
        <c:majorTickMark val="out"/>
        <c:minorTickMark val="none"/>
        <c:tickLblPos val="nextTo"/>
        <c:crossAx val="69580672"/>
        <c:crosses val="autoZero"/>
        <c:auto val="1"/>
        <c:lblAlgn val="ctr"/>
        <c:lblOffset val="100"/>
        <c:noMultiLvlLbl val="0"/>
      </c:catAx>
      <c:valAx>
        <c:axId val="69580672"/>
        <c:scaling>
          <c:orientation val="minMax"/>
          <c:max val="100"/>
        </c:scaling>
        <c:delete val="0"/>
        <c:axPos val="l"/>
        <c:title>
          <c:tx>
            <c:rich>
              <a:bodyPr rot="-5400000" vert="horz"/>
              <a:lstStyle/>
              <a:p>
                <a:pPr>
                  <a:defRPr sz="1200"/>
                </a:pPr>
                <a:r>
                  <a:rPr lang="en-US" sz="1200"/>
                  <a:t>Percent Mortality</a:t>
                </a:r>
              </a:p>
            </c:rich>
          </c:tx>
          <c:layout>
            <c:manualLayout>
              <c:xMode val="edge"/>
              <c:yMode val="edge"/>
              <c:x val="3.5038960497162659E-2"/>
              <c:y val="0.29439067619006398"/>
            </c:manualLayout>
          </c:layout>
          <c:overlay val="0"/>
        </c:title>
        <c:numFmt formatCode="General" sourceLinked="1"/>
        <c:majorTickMark val="out"/>
        <c:minorTickMark val="none"/>
        <c:tickLblPos val="nextTo"/>
        <c:crossAx val="69579136"/>
        <c:crosses val="autoZero"/>
        <c:crossBetween val="between"/>
      </c:valAx>
    </c:plotArea>
    <c:legend>
      <c:legendPos val="r"/>
      <c:layout>
        <c:manualLayout>
          <c:xMode val="edge"/>
          <c:yMode val="edge"/>
          <c:x val="0.87306207044974993"/>
          <c:y val="0.42846422887083119"/>
          <c:w val="8.8566816848428709E-2"/>
          <c:h val="0.24323377542555424"/>
        </c:manualLayout>
      </c:layout>
      <c:overlay val="0"/>
      <c:txPr>
        <a:bodyPr/>
        <a:lstStyle/>
        <a:p>
          <a:pPr>
            <a:defRPr sz="11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aseline="0"/>
              <a:t>Change in Green Tamarisk Volume at Monitored Sites in Western Colorado, 2008 and 2013</a:t>
            </a:r>
            <a:endParaRPr lang="en-US"/>
          </a:p>
        </c:rich>
      </c:tx>
      <c:layout>
        <c:manualLayout>
          <c:xMode val="edge"/>
          <c:yMode val="edge"/>
          <c:x val="7.0178027746531688E-2"/>
          <c:y val="1.834468200371749E-3"/>
        </c:manualLayout>
      </c:layout>
      <c:overlay val="0"/>
    </c:title>
    <c:autoTitleDeleted val="0"/>
    <c:plotArea>
      <c:layout>
        <c:manualLayout>
          <c:layoutTarget val="inner"/>
          <c:xMode val="edge"/>
          <c:yMode val="edge"/>
          <c:x val="0.10942420757160207"/>
          <c:y val="0.23140751176071042"/>
          <c:w val="0.66783937007874017"/>
          <c:h val="0.6165591578632742"/>
        </c:manualLayout>
      </c:layout>
      <c:barChart>
        <c:barDir val="col"/>
        <c:grouping val="clustered"/>
        <c:varyColors val="0"/>
        <c:ser>
          <c:idx val="0"/>
          <c:order val="0"/>
          <c:tx>
            <c:strRef>
              <c:f>Sheet4!$D$28</c:f>
              <c:strCache>
                <c:ptCount val="1"/>
                <c:pt idx="0">
                  <c:v>Green canopy measured in 2008</c:v>
                </c:pt>
              </c:strCache>
            </c:strRef>
          </c:tx>
          <c:spPr>
            <a:solidFill>
              <a:schemeClr val="accent3">
                <a:lumMod val="75000"/>
              </a:schemeClr>
            </a:solidFill>
          </c:spPr>
          <c:invertIfNegative val="0"/>
          <c:errBars>
            <c:errBarType val="both"/>
            <c:errValType val="cust"/>
            <c:noEndCap val="0"/>
            <c:plus>
              <c:numLit>
                <c:formatCode>General</c:formatCode>
                <c:ptCount val="8"/>
                <c:pt idx="0">
                  <c:v>11.1</c:v>
                </c:pt>
                <c:pt idx="1">
                  <c:v>17.5</c:v>
                </c:pt>
                <c:pt idx="2">
                  <c:v>7.4</c:v>
                </c:pt>
                <c:pt idx="3">
                  <c:v>19.600000000000001</c:v>
                </c:pt>
                <c:pt idx="4">
                  <c:v>8.3000000000000007</c:v>
                </c:pt>
                <c:pt idx="5">
                  <c:v>11.1</c:v>
                </c:pt>
                <c:pt idx="6">
                  <c:v>17.399999999999999</c:v>
                </c:pt>
                <c:pt idx="7">
                  <c:v>9.5</c:v>
                </c:pt>
              </c:numLit>
            </c:plus>
            <c:minus>
              <c:numLit>
                <c:formatCode>General</c:formatCode>
                <c:ptCount val="1"/>
                <c:pt idx="0">
                  <c:v>1</c:v>
                </c:pt>
              </c:numLit>
            </c:minus>
          </c:errBars>
          <c:cat>
            <c:strRef>
              <c:f>Sheet4!$C$29:$C$37</c:f>
              <c:strCache>
                <c:ptCount val="9"/>
                <c:pt idx="0">
                  <c:v>Gateway</c:v>
                </c:pt>
                <c:pt idx="1">
                  <c:v>SY Burned</c:v>
                </c:pt>
                <c:pt idx="2">
                  <c:v>Salt Creek 1</c:v>
                </c:pt>
                <c:pt idx="3">
                  <c:v>SY Unburned</c:v>
                </c:pt>
                <c:pt idx="4">
                  <c:v>Bedrock</c:v>
                </c:pt>
                <c:pt idx="5">
                  <c:v>Flume</c:v>
                </c:pt>
                <c:pt idx="6">
                  <c:v>Salt Creek 2</c:v>
                </c:pt>
                <c:pt idx="8">
                  <c:v>Gunnison</c:v>
                </c:pt>
              </c:strCache>
            </c:strRef>
          </c:cat>
          <c:val>
            <c:numRef>
              <c:f>Sheet4!$D$29:$D$37</c:f>
              <c:numCache>
                <c:formatCode>General</c:formatCode>
                <c:ptCount val="9"/>
                <c:pt idx="0">
                  <c:v>61.874755239999999</c:v>
                </c:pt>
                <c:pt idx="1">
                  <c:v>53.555540421052633</c:v>
                </c:pt>
                <c:pt idx="2">
                  <c:v>31.744939239999997</c:v>
                </c:pt>
                <c:pt idx="3">
                  <c:v>94.610619999999997</c:v>
                </c:pt>
                <c:pt idx="4">
                  <c:v>51.708651719999999</c:v>
                </c:pt>
                <c:pt idx="5">
                  <c:v>54.424205666666666</c:v>
                </c:pt>
                <c:pt idx="6">
                  <c:v>56.207106600000003</c:v>
                </c:pt>
                <c:pt idx="8">
                  <c:v>43.463657238095237</c:v>
                </c:pt>
              </c:numCache>
            </c:numRef>
          </c:val>
        </c:ser>
        <c:ser>
          <c:idx val="1"/>
          <c:order val="1"/>
          <c:tx>
            <c:strRef>
              <c:f>Sheet4!$E$28</c:f>
              <c:strCache>
                <c:ptCount val="1"/>
                <c:pt idx="0">
                  <c:v>Green canopy measured in 2013</c:v>
                </c:pt>
              </c:strCache>
            </c:strRef>
          </c:tx>
          <c:spPr>
            <a:solidFill>
              <a:schemeClr val="tx1"/>
            </a:solidFill>
          </c:spPr>
          <c:invertIfNegative val="0"/>
          <c:errBars>
            <c:errBarType val="both"/>
            <c:errValType val="cust"/>
            <c:noEndCap val="0"/>
            <c:plus>
              <c:numLit>
                <c:formatCode>General</c:formatCode>
                <c:ptCount val="8"/>
                <c:pt idx="0">
                  <c:v>9.1999999999999993</c:v>
                </c:pt>
                <c:pt idx="1">
                  <c:v>19.7</c:v>
                </c:pt>
                <c:pt idx="2">
                  <c:v>7.7</c:v>
                </c:pt>
                <c:pt idx="3">
                  <c:v>8.5</c:v>
                </c:pt>
                <c:pt idx="4">
                  <c:v>5.9</c:v>
                </c:pt>
                <c:pt idx="5">
                  <c:v>4.3</c:v>
                </c:pt>
                <c:pt idx="6">
                  <c:v>1.7</c:v>
                </c:pt>
                <c:pt idx="7">
                  <c:v>11.1</c:v>
                </c:pt>
              </c:numLit>
            </c:plus>
            <c:minus>
              <c:numLit>
                <c:formatCode>General</c:formatCode>
                <c:ptCount val="1"/>
                <c:pt idx="0">
                  <c:v>1</c:v>
                </c:pt>
              </c:numLit>
            </c:minus>
          </c:errBars>
          <c:cat>
            <c:strRef>
              <c:f>Sheet4!$C$29:$C$37</c:f>
              <c:strCache>
                <c:ptCount val="9"/>
                <c:pt idx="0">
                  <c:v>Gateway</c:v>
                </c:pt>
                <c:pt idx="1">
                  <c:v>SY Burned</c:v>
                </c:pt>
                <c:pt idx="2">
                  <c:v>Salt Creek 1</c:v>
                </c:pt>
                <c:pt idx="3">
                  <c:v>SY Unburned</c:v>
                </c:pt>
                <c:pt idx="4">
                  <c:v>Bedrock</c:v>
                </c:pt>
                <c:pt idx="5">
                  <c:v>Flume</c:v>
                </c:pt>
                <c:pt idx="6">
                  <c:v>Salt Creek 2</c:v>
                </c:pt>
                <c:pt idx="8">
                  <c:v>Gunnison</c:v>
                </c:pt>
              </c:strCache>
            </c:strRef>
          </c:cat>
          <c:val>
            <c:numRef>
              <c:f>Sheet4!$E$29:$E$37</c:f>
              <c:numCache>
                <c:formatCode>General</c:formatCode>
                <c:ptCount val="9"/>
                <c:pt idx="0">
                  <c:v>40.572811439999995</c:v>
                </c:pt>
                <c:pt idx="1">
                  <c:v>45.256530842105263</c:v>
                </c:pt>
                <c:pt idx="2">
                  <c:v>18.795581640000002</c:v>
                </c:pt>
                <c:pt idx="3">
                  <c:v>27.690757999999999</c:v>
                </c:pt>
                <c:pt idx="4">
                  <c:v>16.527253000000002</c:v>
                </c:pt>
                <c:pt idx="5">
                  <c:v>8.4506998333333332</c:v>
                </c:pt>
                <c:pt idx="6">
                  <c:v>5.5941004000000003</c:v>
                </c:pt>
                <c:pt idx="8">
                  <c:v>54.457470809523805</c:v>
                </c:pt>
              </c:numCache>
            </c:numRef>
          </c:val>
        </c:ser>
        <c:dLbls>
          <c:showLegendKey val="0"/>
          <c:showVal val="0"/>
          <c:showCatName val="0"/>
          <c:showSerName val="0"/>
          <c:showPercent val="0"/>
          <c:showBubbleSize val="0"/>
        </c:dLbls>
        <c:gapWidth val="150"/>
        <c:axId val="24649728"/>
        <c:axId val="24651264"/>
      </c:barChart>
      <c:catAx>
        <c:axId val="24649728"/>
        <c:scaling>
          <c:orientation val="minMax"/>
        </c:scaling>
        <c:delete val="0"/>
        <c:axPos val="b"/>
        <c:majorTickMark val="out"/>
        <c:minorTickMark val="none"/>
        <c:tickLblPos val="nextTo"/>
        <c:txPr>
          <a:bodyPr rot="-900000"/>
          <a:lstStyle/>
          <a:p>
            <a:pPr>
              <a:defRPr sz="800"/>
            </a:pPr>
            <a:endParaRPr lang="en-US"/>
          </a:p>
        </c:txPr>
        <c:crossAx val="24651264"/>
        <c:crosses val="autoZero"/>
        <c:auto val="1"/>
        <c:lblAlgn val="ctr"/>
        <c:lblOffset val="100"/>
        <c:noMultiLvlLbl val="0"/>
      </c:catAx>
      <c:valAx>
        <c:axId val="24651264"/>
        <c:scaling>
          <c:orientation val="minMax"/>
          <c:min val="0"/>
        </c:scaling>
        <c:delete val="0"/>
        <c:axPos val="l"/>
        <c:title>
          <c:tx>
            <c:rich>
              <a:bodyPr rot="-5400000" vert="horz"/>
              <a:lstStyle/>
              <a:p>
                <a:pPr>
                  <a:defRPr/>
                </a:pPr>
                <a:r>
                  <a:rPr lang="en-US"/>
                  <a:t>Mean Volume in Cubic Meters </a:t>
                </a:r>
              </a:p>
            </c:rich>
          </c:tx>
          <c:layout>
            <c:manualLayout>
              <c:xMode val="edge"/>
              <c:yMode val="edge"/>
              <c:x val="1.9838920134983132E-2"/>
              <c:y val="0.23248391104136895"/>
            </c:manualLayout>
          </c:layout>
          <c:overlay val="0"/>
        </c:title>
        <c:numFmt formatCode="General" sourceLinked="1"/>
        <c:majorTickMark val="out"/>
        <c:minorTickMark val="none"/>
        <c:tickLblPos val="nextTo"/>
        <c:crossAx val="24649728"/>
        <c:crosses val="autoZero"/>
        <c:crossBetween val="between"/>
      </c:valAx>
    </c:plotArea>
    <c:legend>
      <c:legendPos val="r"/>
      <c:layout>
        <c:manualLayout>
          <c:xMode val="edge"/>
          <c:yMode val="edge"/>
          <c:x val="0.77512710911136107"/>
          <c:y val="0.3119175049738"/>
          <c:w val="0.19391934026632779"/>
          <c:h val="0.26907700435209175"/>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FDF144-90E7-4CE7-A5E5-589ECCAB3242}" type="datetimeFigureOut">
              <a:rPr lang="en-US" smtClean="0"/>
              <a:t>11/5/2014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EF3D2B-57FC-4FBD-84F2-C402ECA0065B}" type="slidenum">
              <a:rPr lang="en-US" smtClean="0"/>
              <a:t>‹#›</a:t>
            </a:fld>
            <a:endParaRPr lang="en-US"/>
          </a:p>
        </p:txBody>
      </p:sp>
    </p:spTree>
    <p:extLst>
      <p:ext uri="{BB962C8B-B14F-4D97-AF65-F5344CB8AC3E}">
        <p14:creationId xmlns:p14="http://schemas.microsoft.com/office/powerpoint/2010/main" val="130529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A89B7-F62A-4714-A1F8-A8656A60D262}" type="slidenum">
              <a:rPr lang="en-US">
                <a:solidFill>
                  <a:prstClr val="black"/>
                </a:solidFill>
              </a:rPr>
              <a:pPr/>
              <a:t>5</a:t>
            </a:fld>
            <a:endParaRPr lang="en-US">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7F2B47-6E75-486D-B9A0-BD47FB57C71A}" type="slidenum">
              <a:rPr lang="en-US">
                <a:solidFill>
                  <a:prstClr val="black"/>
                </a:solidFill>
              </a:rPr>
              <a:pPr/>
              <a:t>8</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93AF80-1438-44C6-B3B2-E74DD8B186D7}" type="slidenum">
              <a:rPr lang="en-US"/>
              <a:pPr/>
              <a:t>13</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9768D3-BD99-41E6-BDDF-B018A76D7BA9}" type="slidenum">
              <a:rPr lang="en-US"/>
              <a:pPr/>
              <a:t>18</a:t>
            </a:fld>
            <a:endParaRPr lang="en-US"/>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710A0C0-D5CB-401B-9682-63D0E9F90AE5}" type="slidenum">
              <a:rPr lang="en-US" smtClean="0"/>
              <a:pPr eaLnBrk="1" hangingPunct="1"/>
              <a:t>30</a:t>
            </a:fld>
            <a:endParaRPr lang="en-US" smtClean="0"/>
          </a:p>
        </p:txBody>
      </p:sp>
      <p:sp>
        <p:nvSpPr>
          <p:cNvPr id="51203" name="Rectangle 2"/>
          <p:cNvSpPr>
            <a:spLocks noGrp="1" noRot="1" noChangeAspect="1" noChangeArrowheads="1" noTextEdit="1"/>
          </p:cNvSpPr>
          <p:nvPr>
            <p:ph type="sldImg"/>
          </p:nvPr>
        </p:nvSpPr>
        <p:spPr>
          <a:xfrm>
            <a:off x="1144588" y="685800"/>
            <a:ext cx="4572000" cy="3429000"/>
          </a:xfrm>
          <a:ln/>
        </p:spPr>
      </p:sp>
      <p:sp>
        <p:nvSpPr>
          <p:cNvPr id="512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81E6DB-A634-4E76-8591-46D007D190D5}"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1418061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81E6DB-A634-4E76-8591-46D007D190D5}"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391219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81E6DB-A634-4E76-8591-46D007D190D5}"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341504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2DF31B2-CEEB-41B4-AA7D-5FC71655F149}" type="slidenum">
              <a:rPr lang="en-US"/>
              <a:pPr/>
              <a:t>‹#›</a:t>
            </a:fld>
            <a:endParaRPr lang="en-US"/>
          </a:p>
        </p:txBody>
      </p:sp>
    </p:spTree>
    <p:extLst>
      <p:ext uri="{BB962C8B-B14F-4D97-AF65-F5344CB8AC3E}">
        <p14:creationId xmlns:p14="http://schemas.microsoft.com/office/powerpoint/2010/main" val="474733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81E6DB-A634-4E76-8591-46D007D190D5}"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165422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81E6DB-A634-4E76-8591-46D007D190D5}"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1472477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81E6DB-A634-4E76-8591-46D007D190D5}"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258582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81E6DB-A634-4E76-8591-46D007D190D5}" type="datetimeFigureOut">
              <a:rPr lang="en-US" smtClean="0"/>
              <a:t>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280410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81E6DB-A634-4E76-8591-46D007D190D5}" type="datetimeFigureOut">
              <a:rPr lang="en-US" smtClean="0"/>
              <a:t>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60871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1E6DB-A634-4E76-8591-46D007D190D5}" type="datetimeFigureOut">
              <a:rPr lang="en-US" smtClean="0"/>
              <a:t>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1659492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81E6DB-A634-4E76-8591-46D007D190D5}"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1577877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81E6DB-A634-4E76-8591-46D007D190D5}"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412E5-889F-4DF8-A624-AF23EED7D0B0}" type="slidenum">
              <a:rPr lang="en-US" smtClean="0"/>
              <a:t>‹#›</a:t>
            </a:fld>
            <a:endParaRPr lang="en-US"/>
          </a:p>
        </p:txBody>
      </p:sp>
    </p:spTree>
    <p:extLst>
      <p:ext uri="{BB962C8B-B14F-4D97-AF65-F5344CB8AC3E}">
        <p14:creationId xmlns:p14="http://schemas.microsoft.com/office/powerpoint/2010/main" val="935211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1E6DB-A634-4E76-8591-46D007D190D5}" type="datetimeFigureOut">
              <a:rPr lang="en-US" smtClean="0"/>
              <a:t>11/5/2014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412E5-889F-4DF8-A624-AF23EED7D0B0}" type="slidenum">
              <a:rPr lang="en-US" smtClean="0"/>
              <a:t>‹#›</a:t>
            </a:fld>
            <a:endParaRPr lang="en-US"/>
          </a:p>
        </p:txBody>
      </p:sp>
    </p:spTree>
    <p:extLst>
      <p:ext uri="{BB962C8B-B14F-4D97-AF65-F5344CB8AC3E}">
        <p14:creationId xmlns:p14="http://schemas.microsoft.com/office/powerpoint/2010/main" val="202669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4.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oleObject" Target="../embeddings/oleObject1.bin"/><Relationship Id="rId10" Type="http://schemas.openxmlformats.org/officeDocument/2006/relationships/image" Target="../media/image42.jpeg"/><Relationship Id="rId4" Type="http://schemas.openxmlformats.org/officeDocument/2006/relationships/image" Target="../media/image38.jpe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png"/><Relationship Id="rId7" Type="http://schemas.openxmlformats.org/officeDocument/2006/relationships/hyperlink" Target="http://www.integratedweedcontrol.com/images/spknawd.jpg" TargetMode="External"/><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5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7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rmAutofit/>
          </a:bodyPr>
          <a:lstStyle/>
          <a:p>
            <a:r>
              <a:rPr lang="en-US" dirty="0" smtClean="0"/>
              <a:t>Biocontrol of </a:t>
            </a:r>
            <a:r>
              <a:rPr lang="en-US" dirty="0"/>
              <a:t>R</a:t>
            </a:r>
            <a:r>
              <a:rPr lang="en-US" dirty="0" smtClean="0"/>
              <a:t>angeland Weeds</a:t>
            </a:r>
            <a:br>
              <a:rPr lang="en-US" dirty="0" smtClean="0"/>
            </a:br>
            <a:r>
              <a:rPr lang="en-US" sz="2200" dirty="0" smtClean="0"/>
              <a:t>Upper Arkansas Cooperative Weed Management Area</a:t>
            </a:r>
            <a:br>
              <a:rPr lang="en-US" sz="2200" dirty="0" smtClean="0"/>
            </a:br>
            <a:r>
              <a:rPr lang="en-US" sz="2200" dirty="0" smtClean="0"/>
              <a:t>November </a:t>
            </a:r>
            <a:r>
              <a:rPr lang="en-US" sz="2200" dirty="0"/>
              <a:t>5</a:t>
            </a:r>
            <a:r>
              <a:rPr lang="en-US" sz="2200" dirty="0" smtClean="0"/>
              <a:t>, 2014</a:t>
            </a:r>
            <a:endParaRPr lang="en-US" sz="2200" dirty="0"/>
          </a:p>
        </p:txBody>
      </p:sp>
      <p:sp>
        <p:nvSpPr>
          <p:cNvPr id="3" name="Subtitle 2"/>
          <p:cNvSpPr>
            <a:spLocks noGrp="1"/>
          </p:cNvSpPr>
          <p:nvPr>
            <p:ph type="subTitle" idx="1"/>
          </p:nvPr>
        </p:nvSpPr>
        <p:spPr>
          <a:xfrm>
            <a:off x="1371600" y="1828800"/>
            <a:ext cx="6400800" cy="1752600"/>
          </a:xfrm>
        </p:spPr>
        <p:txBody>
          <a:bodyPr>
            <a:normAutofit fontScale="92500" lnSpcReduction="10000"/>
          </a:bodyPr>
          <a:lstStyle/>
          <a:p>
            <a:r>
              <a:rPr lang="en-US" sz="2800" dirty="0" smtClean="0"/>
              <a:t>Dan Bean</a:t>
            </a:r>
          </a:p>
          <a:p>
            <a:r>
              <a:rPr lang="en-US" sz="2800" dirty="0" smtClean="0"/>
              <a:t>Colorado Department of Agriculture</a:t>
            </a:r>
          </a:p>
          <a:p>
            <a:r>
              <a:rPr lang="en-US" sz="2800" dirty="0" smtClean="0"/>
              <a:t>Palisade Insectary</a:t>
            </a:r>
          </a:p>
          <a:p>
            <a:r>
              <a:rPr lang="en-US" sz="2400" dirty="0" smtClean="0"/>
              <a:t>dan.bean@state.co.us</a:t>
            </a:r>
            <a:endParaRPr lang="en-US" sz="24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7338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7338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769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990600" y="152400"/>
            <a:ext cx="73152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kern="0" dirty="0" smtClean="0">
                <a:solidFill>
                  <a:srgbClr val="FFFF00"/>
                </a:solidFill>
                <a:latin typeface="Times New Roman" pitchFamily="18" charset="0"/>
              </a:rPr>
              <a:t>Ecologically Based Invasive Plant Management</a:t>
            </a:r>
            <a:endParaRPr lang="en-US" sz="2800" b="1" kern="0" dirty="0" smtClean="0">
              <a:solidFill>
                <a:srgbClr val="FFFF00"/>
              </a:solidFill>
              <a:latin typeface="Times New Roman" pitchFamily="18" charset="0"/>
            </a:endParaRPr>
          </a:p>
        </p:txBody>
      </p:sp>
      <p:sp>
        <p:nvSpPr>
          <p:cNvPr id="3" name="TextBox 1"/>
          <p:cNvSpPr txBox="1">
            <a:spLocks noChangeArrowheads="1"/>
          </p:cNvSpPr>
          <p:nvPr/>
        </p:nvSpPr>
        <p:spPr bwMode="auto">
          <a:xfrm>
            <a:off x="914400" y="2286000"/>
            <a:ext cx="31213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Tx/>
              <a:buAutoNum type="arabicPeriod"/>
            </a:pPr>
            <a:r>
              <a:rPr lang="en-US" sz="2800" kern="0" dirty="0" smtClean="0">
                <a:solidFill>
                  <a:srgbClr val="000000"/>
                </a:solidFill>
              </a:rPr>
              <a:t>Site Availability</a:t>
            </a:r>
          </a:p>
        </p:txBody>
      </p:sp>
      <p:sp>
        <p:nvSpPr>
          <p:cNvPr id="5" name="TextBox 4"/>
          <p:cNvSpPr txBox="1"/>
          <p:nvPr/>
        </p:nvSpPr>
        <p:spPr>
          <a:xfrm>
            <a:off x="1980522" y="762000"/>
            <a:ext cx="5106078" cy="523220"/>
          </a:xfrm>
          <a:prstGeom prst="rect">
            <a:avLst/>
          </a:prstGeom>
          <a:noFill/>
        </p:spPr>
        <p:txBody>
          <a:bodyPr wrap="none" rtlCol="0">
            <a:spAutoFit/>
          </a:bodyPr>
          <a:lstStyle/>
          <a:p>
            <a:r>
              <a:rPr lang="en-US" sz="2800" dirty="0" smtClean="0">
                <a:solidFill>
                  <a:prstClr val="black"/>
                </a:solidFill>
              </a:rPr>
              <a:t>(successional weed management)</a:t>
            </a:r>
            <a:endParaRPr lang="en-US" sz="2800" dirty="0">
              <a:solidFill>
                <a:prstClr val="black"/>
              </a:solidFill>
            </a:endParaRPr>
          </a:p>
        </p:txBody>
      </p:sp>
      <p:sp>
        <p:nvSpPr>
          <p:cNvPr id="6" name="TextBox 5"/>
          <p:cNvSpPr txBox="1"/>
          <p:nvPr/>
        </p:nvSpPr>
        <p:spPr>
          <a:xfrm>
            <a:off x="609600" y="4953000"/>
            <a:ext cx="4688784" cy="923330"/>
          </a:xfrm>
          <a:prstGeom prst="rect">
            <a:avLst/>
          </a:prstGeom>
          <a:noFill/>
        </p:spPr>
        <p:txBody>
          <a:bodyPr wrap="none" rtlCol="0">
            <a:spAutoFit/>
          </a:bodyPr>
          <a:lstStyle/>
          <a:p>
            <a:r>
              <a:rPr lang="en-US" sz="5400" dirty="0" smtClean="0">
                <a:solidFill>
                  <a:prstClr val="black"/>
                </a:solidFill>
              </a:rPr>
              <a:t>www.ebipm.org</a:t>
            </a:r>
            <a:endParaRPr lang="en-US" sz="5400" dirty="0">
              <a:solidFill>
                <a:prstClr val="black"/>
              </a:solidFill>
            </a:endParaRPr>
          </a:p>
        </p:txBody>
      </p:sp>
      <p:pic>
        <p:nvPicPr>
          <p:cNvPr id="7" name="Picture 5" descr="Picture2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828800"/>
            <a:ext cx="2286000" cy="15319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3000" y="3581400"/>
            <a:ext cx="3390561" cy="646331"/>
          </a:xfrm>
          <a:prstGeom prst="rect">
            <a:avLst/>
          </a:prstGeom>
          <a:noFill/>
        </p:spPr>
        <p:txBody>
          <a:bodyPr wrap="square" rtlCol="0">
            <a:spAutoFit/>
          </a:bodyPr>
          <a:lstStyle/>
          <a:p>
            <a:r>
              <a:rPr lang="en-US" dirty="0" smtClean="0"/>
              <a:t>Biocontrol can open up new sites for desired plant establishment</a:t>
            </a:r>
            <a:endParaRPr lang="en-US" dirty="0"/>
          </a:p>
        </p:txBody>
      </p:sp>
      <p:pic>
        <p:nvPicPr>
          <p:cNvPr id="8" name="Picture 6" descr="Picture2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5400" y="4286250"/>
            <a:ext cx="2311400" cy="17335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7467600" y="3505200"/>
            <a:ext cx="0" cy="3993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413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990600" y="152400"/>
            <a:ext cx="73152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kern="0" dirty="0" smtClean="0">
                <a:solidFill>
                  <a:srgbClr val="FFFF00"/>
                </a:solidFill>
                <a:latin typeface="Times New Roman" pitchFamily="18" charset="0"/>
              </a:rPr>
              <a:t>Ecologically Based Invasive Plant Management</a:t>
            </a:r>
            <a:endParaRPr lang="en-US" sz="2800" b="1" kern="0" dirty="0" smtClean="0">
              <a:solidFill>
                <a:srgbClr val="FFFF00"/>
              </a:solidFill>
              <a:latin typeface="Times New Roman" pitchFamily="18" charset="0"/>
            </a:endParaRPr>
          </a:p>
        </p:txBody>
      </p:sp>
      <p:sp>
        <p:nvSpPr>
          <p:cNvPr id="3" name="TextBox 1"/>
          <p:cNvSpPr txBox="1">
            <a:spLocks noChangeArrowheads="1"/>
          </p:cNvSpPr>
          <p:nvPr/>
        </p:nvSpPr>
        <p:spPr bwMode="auto">
          <a:xfrm>
            <a:off x="914400" y="2286000"/>
            <a:ext cx="37818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Tx/>
              <a:buAutoNum type="arabicPeriod"/>
            </a:pPr>
            <a:r>
              <a:rPr lang="en-US" sz="2800" kern="0" dirty="0" smtClean="0">
                <a:solidFill>
                  <a:srgbClr val="000000"/>
                </a:solidFill>
              </a:rPr>
              <a:t>Site Availability</a:t>
            </a:r>
          </a:p>
          <a:p>
            <a:pPr eaLnBrk="1" fontAlgn="base" hangingPunct="1">
              <a:spcBef>
                <a:spcPct val="0"/>
              </a:spcBef>
              <a:spcAft>
                <a:spcPct val="0"/>
              </a:spcAft>
              <a:buFontTx/>
              <a:buAutoNum type="arabicPeriod"/>
            </a:pPr>
            <a:r>
              <a:rPr lang="en-US" sz="2800" kern="0" dirty="0" smtClean="0">
                <a:solidFill>
                  <a:srgbClr val="000000"/>
                </a:solidFill>
              </a:rPr>
              <a:t>Species Availability</a:t>
            </a:r>
          </a:p>
        </p:txBody>
      </p:sp>
      <p:sp>
        <p:nvSpPr>
          <p:cNvPr id="5" name="TextBox 4"/>
          <p:cNvSpPr txBox="1"/>
          <p:nvPr/>
        </p:nvSpPr>
        <p:spPr>
          <a:xfrm>
            <a:off x="1980522" y="762000"/>
            <a:ext cx="5106078" cy="523220"/>
          </a:xfrm>
          <a:prstGeom prst="rect">
            <a:avLst/>
          </a:prstGeom>
          <a:noFill/>
        </p:spPr>
        <p:txBody>
          <a:bodyPr wrap="none" rtlCol="0">
            <a:spAutoFit/>
          </a:bodyPr>
          <a:lstStyle/>
          <a:p>
            <a:r>
              <a:rPr lang="en-US" sz="2800" dirty="0" smtClean="0">
                <a:solidFill>
                  <a:prstClr val="black"/>
                </a:solidFill>
              </a:rPr>
              <a:t>(successional weed management)</a:t>
            </a:r>
            <a:endParaRPr lang="en-US" sz="2800" dirty="0">
              <a:solidFill>
                <a:prstClr val="black"/>
              </a:solidFill>
            </a:endParaRPr>
          </a:p>
        </p:txBody>
      </p:sp>
      <p:sp>
        <p:nvSpPr>
          <p:cNvPr id="6" name="TextBox 5"/>
          <p:cNvSpPr txBox="1"/>
          <p:nvPr/>
        </p:nvSpPr>
        <p:spPr>
          <a:xfrm>
            <a:off x="609600" y="4953000"/>
            <a:ext cx="4688784" cy="923330"/>
          </a:xfrm>
          <a:prstGeom prst="rect">
            <a:avLst/>
          </a:prstGeom>
          <a:noFill/>
        </p:spPr>
        <p:txBody>
          <a:bodyPr wrap="none" rtlCol="0">
            <a:spAutoFit/>
          </a:bodyPr>
          <a:lstStyle/>
          <a:p>
            <a:r>
              <a:rPr lang="en-US" sz="5400" dirty="0" smtClean="0">
                <a:solidFill>
                  <a:prstClr val="black"/>
                </a:solidFill>
              </a:rPr>
              <a:t>www.ebipm.org</a:t>
            </a:r>
            <a:endParaRPr lang="en-US" sz="5400" dirty="0">
              <a:solidFill>
                <a:prstClr val="black"/>
              </a:solidFill>
            </a:endParaRPr>
          </a:p>
        </p:txBody>
      </p:sp>
      <p:pic>
        <p:nvPicPr>
          <p:cNvPr id="8" name="Picture 18" descr="BigBend defoliatio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352800"/>
            <a:ext cx="2805113" cy="170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62400" y="3657600"/>
            <a:ext cx="4828309" cy="923330"/>
          </a:xfrm>
          <a:prstGeom prst="rect">
            <a:avLst/>
          </a:prstGeom>
          <a:noFill/>
        </p:spPr>
        <p:txBody>
          <a:bodyPr wrap="none" rtlCol="0">
            <a:spAutoFit/>
          </a:bodyPr>
          <a:lstStyle/>
          <a:p>
            <a:r>
              <a:rPr lang="en-US" dirty="0" smtClean="0"/>
              <a:t>What desirable plants do you have in the system?</a:t>
            </a:r>
          </a:p>
          <a:p>
            <a:endParaRPr lang="en-US" dirty="0"/>
          </a:p>
          <a:p>
            <a:r>
              <a:rPr lang="en-US" dirty="0" smtClean="0"/>
              <a:t>Active vs passive restoration</a:t>
            </a:r>
            <a:endParaRPr lang="en-US" dirty="0"/>
          </a:p>
        </p:txBody>
      </p:sp>
    </p:spTree>
    <p:extLst>
      <p:ext uri="{BB962C8B-B14F-4D97-AF65-F5344CB8AC3E}">
        <p14:creationId xmlns:p14="http://schemas.microsoft.com/office/powerpoint/2010/main" val="3137413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990600" y="152400"/>
            <a:ext cx="73152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kern="0" dirty="0" smtClean="0">
                <a:solidFill>
                  <a:srgbClr val="FFFF00"/>
                </a:solidFill>
                <a:latin typeface="Times New Roman" pitchFamily="18" charset="0"/>
              </a:rPr>
              <a:t>Ecologically Based Invasive Plant Management</a:t>
            </a:r>
            <a:endParaRPr lang="en-US" sz="2800" b="1" kern="0" dirty="0" smtClean="0">
              <a:solidFill>
                <a:srgbClr val="FFFF00"/>
              </a:solidFill>
              <a:latin typeface="Times New Roman" pitchFamily="18" charset="0"/>
            </a:endParaRPr>
          </a:p>
        </p:txBody>
      </p:sp>
      <p:sp>
        <p:nvSpPr>
          <p:cNvPr id="3" name="TextBox 1"/>
          <p:cNvSpPr txBox="1">
            <a:spLocks noChangeArrowheads="1"/>
          </p:cNvSpPr>
          <p:nvPr/>
        </p:nvSpPr>
        <p:spPr bwMode="auto">
          <a:xfrm>
            <a:off x="914400" y="2286000"/>
            <a:ext cx="41417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Tx/>
              <a:buAutoNum type="arabicPeriod"/>
            </a:pPr>
            <a:r>
              <a:rPr lang="en-US" sz="2800" kern="0" dirty="0" smtClean="0">
                <a:solidFill>
                  <a:srgbClr val="000000"/>
                </a:solidFill>
              </a:rPr>
              <a:t>Site Availability</a:t>
            </a:r>
          </a:p>
          <a:p>
            <a:pPr eaLnBrk="1" fontAlgn="base" hangingPunct="1">
              <a:spcBef>
                <a:spcPct val="0"/>
              </a:spcBef>
              <a:spcAft>
                <a:spcPct val="0"/>
              </a:spcAft>
              <a:buFontTx/>
              <a:buAutoNum type="arabicPeriod"/>
            </a:pPr>
            <a:r>
              <a:rPr lang="en-US" sz="2800" kern="0" dirty="0" smtClean="0">
                <a:solidFill>
                  <a:srgbClr val="000000"/>
                </a:solidFill>
              </a:rPr>
              <a:t>Species Availability</a:t>
            </a:r>
          </a:p>
          <a:p>
            <a:pPr eaLnBrk="1" fontAlgn="base" hangingPunct="1">
              <a:spcBef>
                <a:spcPct val="0"/>
              </a:spcBef>
              <a:spcAft>
                <a:spcPct val="0"/>
              </a:spcAft>
              <a:buFontTx/>
              <a:buAutoNum type="arabicPeriod"/>
            </a:pPr>
            <a:r>
              <a:rPr lang="en-US" sz="2800" kern="0" dirty="0" smtClean="0">
                <a:solidFill>
                  <a:srgbClr val="000000"/>
                </a:solidFill>
              </a:rPr>
              <a:t>Species Performance</a:t>
            </a:r>
          </a:p>
        </p:txBody>
      </p:sp>
      <p:sp>
        <p:nvSpPr>
          <p:cNvPr id="5" name="TextBox 4"/>
          <p:cNvSpPr txBox="1"/>
          <p:nvPr/>
        </p:nvSpPr>
        <p:spPr>
          <a:xfrm>
            <a:off x="1980522" y="762000"/>
            <a:ext cx="5106078" cy="523220"/>
          </a:xfrm>
          <a:prstGeom prst="rect">
            <a:avLst/>
          </a:prstGeom>
          <a:noFill/>
        </p:spPr>
        <p:txBody>
          <a:bodyPr wrap="none" rtlCol="0">
            <a:spAutoFit/>
          </a:bodyPr>
          <a:lstStyle/>
          <a:p>
            <a:r>
              <a:rPr lang="en-US" sz="2800" dirty="0" smtClean="0">
                <a:solidFill>
                  <a:prstClr val="black"/>
                </a:solidFill>
              </a:rPr>
              <a:t>(successional weed management)</a:t>
            </a:r>
            <a:endParaRPr lang="en-US" sz="2800" dirty="0">
              <a:solidFill>
                <a:prstClr val="black"/>
              </a:solidFill>
            </a:endParaRPr>
          </a:p>
        </p:txBody>
      </p:sp>
      <p:sp>
        <p:nvSpPr>
          <p:cNvPr id="6" name="TextBox 5"/>
          <p:cNvSpPr txBox="1"/>
          <p:nvPr/>
        </p:nvSpPr>
        <p:spPr>
          <a:xfrm>
            <a:off x="609600" y="4953000"/>
            <a:ext cx="4688784" cy="923330"/>
          </a:xfrm>
          <a:prstGeom prst="rect">
            <a:avLst/>
          </a:prstGeom>
          <a:noFill/>
        </p:spPr>
        <p:txBody>
          <a:bodyPr wrap="none" rtlCol="0">
            <a:spAutoFit/>
          </a:bodyPr>
          <a:lstStyle/>
          <a:p>
            <a:r>
              <a:rPr lang="en-US" sz="5400" dirty="0" smtClean="0">
                <a:solidFill>
                  <a:prstClr val="black"/>
                </a:solidFill>
              </a:rPr>
              <a:t>www.ebipm.org</a:t>
            </a:r>
            <a:endParaRPr lang="en-US" sz="5400" dirty="0">
              <a:solidFill>
                <a:prstClr val="black"/>
              </a:solidFill>
            </a:endParaRPr>
          </a:p>
        </p:txBody>
      </p:sp>
      <p:sp>
        <p:nvSpPr>
          <p:cNvPr id="4" name="TextBox 3"/>
          <p:cNvSpPr txBox="1"/>
          <p:nvPr/>
        </p:nvSpPr>
        <p:spPr>
          <a:xfrm>
            <a:off x="990600" y="3733800"/>
            <a:ext cx="5715000" cy="1477328"/>
          </a:xfrm>
          <a:prstGeom prst="rect">
            <a:avLst/>
          </a:prstGeom>
          <a:noFill/>
        </p:spPr>
        <p:txBody>
          <a:bodyPr wrap="square" rtlCol="0">
            <a:spAutoFit/>
          </a:bodyPr>
          <a:lstStyle/>
          <a:p>
            <a:r>
              <a:rPr lang="en-US" dirty="0" smtClean="0"/>
              <a:t>After weeds are controlled what will keep them from returning?</a:t>
            </a:r>
          </a:p>
          <a:p>
            <a:endParaRPr lang="en-US" dirty="0"/>
          </a:p>
          <a:p>
            <a:r>
              <a:rPr lang="en-US" dirty="0" smtClean="0"/>
              <a:t>Biocontrol will help desirable plants continue to outperform weeds.</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5100" y="1346200"/>
            <a:ext cx="17907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24600" y="3733800"/>
            <a:ext cx="2743201" cy="923330"/>
          </a:xfrm>
          <a:prstGeom prst="rect">
            <a:avLst/>
          </a:prstGeom>
          <a:noFill/>
        </p:spPr>
        <p:txBody>
          <a:bodyPr wrap="square" rtlCol="0">
            <a:spAutoFit/>
          </a:bodyPr>
          <a:lstStyle/>
          <a:p>
            <a:r>
              <a:rPr lang="en-US" dirty="0" smtClean="0"/>
              <a:t>After fire tamarisk cannot make a strong comeback with beetles in the system</a:t>
            </a:r>
            <a:endParaRPr lang="en-US" dirty="0"/>
          </a:p>
        </p:txBody>
      </p:sp>
    </p:spTree>
    <p:extLst>
      <p:ext uri="{BB962C8B-B14F-4D97-AF65-F5344CB8AC3E}">
        <p14:creationId xmlns:p14="http://schemas.microsoft.com/office/powerpoint/2010/main" val="3137413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8763000" cy="65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152400" y="228600"/>
            <a:ext cx="8229600" cy="1143000"/>
          </a:xfrm>
        </p:spPr>
        <p:txBody>
          <a:bodyPr>
            <a:normAutofit fontScale="90000"/>
          </a:bodyPr>
          <a:lstStyle/>
          <a:p>
            <a:r>
              <a:rPr lang="en-US" dirty="0"/>
              <a:t>Is </a:t>
            </a:r>
            <a:r>
              <a:rPr lang="en-US" dirty="0" smtClean="0"/>
              <a:t>Biocontrol </a:t>
            </a:r>
            <a:r>
              <a:rPr lang="en-US" dirty="0"/>
              <a:t>S</a:t>
            </a:r>
            <a:r>
              <a:rPr lang="en-US" dirty="0" smtClean="0"/>
              <a:t>afe</a:t>
            </a:r>
            <a:r>
              <a:rPr lang="en-US" dirty="0"/>
              <a:t>?</a:t>
            </a:r>
            <a:br>
              <a:rPr lang="en-US" dirty="0"/>
            </a:br>
            <a:endParaRPr lang="en-US" dirty="0"/>
          </a:p>
        </p:txBody>
      </p:sp>
    </p:spTree>
    <p:extLst>
      <p:ext uri="{BB962C8B-B14F-4D97-AF65-F5344CB8AC3E}">
        <p14:creationId xmlns:p14="http://schemas.microsoft.com/office/powerpoint/2010/main" val="87128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 Box 3"/>
          <p:cNvSpPr txBox="1">
            <a:spLocks noChangeArrowheads="1"/>
          </p:cNvSpPr>
          <p:nvPr/>
        </p:nvSpPr>
        <p:spPr bwMode="auto">
          <a:xfrm>
            <a:off x="2514600" y="6284913"/>
            <a:ext cx="377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prstClr val="black"/>
                </a:solidFill>
              </a:rPr>
              <a:t>Colorado River near Moab, 8-31-10</a:t>
            </a:r>
          </a:p>
        </p:txBody>
      </p:sp>
      <p:sp>
        <p:nvSpPr>
          <p:cNvPr id="15364" name="Rectangle 4"/>
          <p:cNvSpPr>
            <a:spLocks noChangeArrowheads="1"/>
          </p:cNvSpPr>
          <p:nvPr/>
        </p:nvSpPr>
        <p:spPr bwMode="auto">
          <a:xfrm>
            <a:off x="1219200" y="1371600"/>
            <a:ext cx="4019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u="sng">
                <a:solidFill>
                  <a:srgbClr val="66FF33"/>
                </a:solidFill>
              </a:rPr>
              <a:t>Is Biocontrol Safe?</a:t>
            </a:r>
          </a:p>
        </p:txBody>
      </p:sp>
      <p:sp>
        <p:nvSpPr>
          <p:cNvPr id="5" name="Text Box 5"/>
          <p:cNvSpPr txBox="1">
            <a:spLocks noChangeArrowheads="1"/>
          </p:cNvSpPr>
          <p:nvPr/>
        </p:nvSpPr>
        <p:spPr bwMode="auto">
          <a:xfrm>
            <a:off x="762000" y="228600"/>
            <a:ext cx="7620000" cy="6413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solidFill>
                  <a:srgbClr val="FFFF00"/>
                </a:solidFill>
              </a:rPr>
              <a:t>Yes, only host specific insects are used and no record of host switches during the 65 years of weed biocontrol in </a:t>
            </a:r>
            <a:r>
              <a:rPr lang="en-US" dirty="0" smtClean="0">
                <a:solidFill>
                  <a:srgbClr val="FFFF00"/>
                </a:solidFill>
              </a:rPr>
              <a:t>North America</a:t>
            </a:r>
            <a:endParaRPr lang="en-US" dirty="0">
              <a:solidFill>
                <a:srgbClr val="FFFF00"/>
              </a:solidFill>
            </a:endParaRPr>
          </a:p>
        </p:txBody>
      </p:sp>
    </p:spTree>
    <p:extLst>
      <p:ext uri="{BB962C8B-B14F-4D97-AF65-F5344CB8AC3E}">
        <p14:creationId xmlns:p14="http://schemas.microsoft.com/office/powerpoint/2010/main" val="1361586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idx="4294967295"/>
          </p:nvPr>
        </p:nvSpPr>
        <p:spPr>
          <a:xfrm>
            <a:off x="0" y="274638"/>
            <a:ext cx="8229600" cy="1143000"/>
          </a:xfrm>
        </p:spPr>
        <p:txBody>
          <a:bodyPr>
            <a:normAutofit fontScale="90000"/>
          </a:bodyPr>
          <a:lstStyle/>
          <a:p>
            <a:r>
              <a:rPr lang="en-US" sz="4000"/>
              <a:t>Generalists vs. Specialists:</a:t>
            </a:r>
            <a:br>
              <a:rPr lang="en-US" sz="4000"/>
            </a:br>
            <a:r>
              <a:rPr lang="en-US" sz="3600" i="1"/>
              <a:t>Only Specialists are used!</a:t>
            </a:r>
          </a:p>
        </p:txBody>
      </p:sp>
      <p:sp>
        <p:nvSpPr>
          <p:cNvPr id="245763" name="Text Box 3"/>
          <p:cNvSpPr txBox="1">
            <a:spLocks noChangeArrowheads="1"/>
          </p:cNvSpPr>
          <p:nvPr/>
        </p:nvSpPr>
        <p:spPr bwMode="auto">
          <a:xfrm>
            <a:off x="1724025" y="5149850"/>
            <a:ext cx="5972175" cy="1200329"/>
          </a:xfrm>
          <a:prstGeom prst="rect">
            <a:avLst/>
          </a:prstGeom>
          <a:noFill/>
          <a:ln>
            <a:noFill/>
          </a:ln>
          <a:effectLst/>
          <a:extLst>
            <a:ext uri="{909E8E84-426E-40DD-AFC4-6F175D3DCCD1}">
              <a14:hiddenFill xmlns:a14="http://schemas.microsoft.com/office/drawing/2010/main">
                <a:solidFill>
                  <a:srgbClr val="FFFF99">
                    <a:alpha val="44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Most plant feeding insects are adapted to a single plant species or a small group of closely related plant </a:t>
            </a:r>
            <a:r>
              <a:rPr lang="en-US" dirty="0" smtClean="0"/>
              <a:t>species.  Some groups, like many grasshopper species, are generalists  and feed on a wide range of plants</a:t>
            </a:r>
            <a:endParaRPr lang="en-US" dirty="0"/>
          </a:p>
        </p:txBody>
      </p:sp>
      <p:sp>
        <p:nvSpPr>
          <p:cNvPr id="245764" name="Text Box 4"/>
          <p:cNvSpPr txBox="1">
            <a:spLocks noChangeArrowheads="1"/>
          </p:cNvSpPr>
          <p:nvPr/>
        </p:nvSpPr>
        <p:spPr bwMode="auto">
          <a:xfrm>
            <a:off x="5543550" y="1865313"/>
            <a:ext cx="3050835" cy="3139321"/>
          </a:xfrm>
          <a:prstGeom prst="rect">
            <a:avLst/>
          </a:prstGeom>
          <a:noFill/>
          <a:ln>
            <a:noFill/>
          </a:ln>
          <a:effectLst/>
          <a:extLst>
            <a:ext uri="{909E8E84-426E-40DD-AFC4-6F175D3DCCD1}">
              <a14:hiddenFill xmlns:a14="http://schemas.microsoft.com/office/drawing/2010/main">
                <a:solidFill>
                  <a:srgbClr val="FFFF99">
                    <a:alpha val="44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smtClean="0"/>
              <a:t>Host Plant </a:t>
            </a:r>
            <a:endParaRPr lang="en-US" b="1" dirty="0"/>
          </a:p>
          <a:p>
            <a:endParaRPr lang="en-US" dirty="0"/>
          </a:p>
          <a:p>
            <a:r>
              <a:rPr lang="en-US" dirty="0" smtClean="0"/>
              <a:t>Leafy spurge</a:t>
            </a:r>
            <a:endParaRPr lang="en-US" dirty="0"/>
          </a:p>
          <a:p>
            <a:endParaRPr lang="en-US" dirty="0"/>
          </a:p>
          <a:p>
            <a:r>
              <a:rPr lang="en-US" dirty="0" smtClean="0"/>
              <a:t>Diffuse and spotted knapweed</a:t>
            </a:r>
            <a:endParaRPr lang="en-US" dirty="0"/>
          </a:p>
          <a:p>
            <a:endParaRPr lang="en-US" dirty="0"/>
          </a:p>
          <a:p>
            <a:r>
              <a:rPr lang="en-US" dirty="0" smtClean="0"/>
              <a:t>Russian knapweed</a:t>
            </a:r>
            <a:endParaRPr lang="en-US" dirty="0"/>
          </a:p>
          <a:p>
            <a:endParaRPr lang="en-US" dirty="0"/>
          </a:p>
          <a:p>
            <a:r>
              <a:rPr lang="en-US" dirty="0" smtClean="0"/>
              <a:t>tamarisk</a:t>
            </a:r>
            <a:endParaRPr lang="en-US" dirty="0"/>
          </a:p>
          <a:p>
            <a:endParaRPr lang="en-US" dirty="0"/>
          </a:p>
          <a:p>
            <a:r>
              <a:rPr lang="en-US" dirty="0" smtClean="0"/>
              <a:t>Various crops</a:t>
            </a:r>
            <a:endParaRPr lang="en-US" dirty="0"/>
          </a:p>
        </p:txBody>
      </p:sp>
      <p:sp>
        <p:nvSpPr>
          <p:cNvPr id="245765" name="Text Box 5"/>
          <p:cNvSpPr txBox="1">
            <a:spLocks noChangeArrowheads="1"/>
          </p:cNvSpPr>
          <p:nvPr/>
        </p:nvSpPr>
        <p:spPr bwMode="auto">
          <a:xfrm>
            <a:off x="457200" y="1828800"/>
            <a:ext cx="3072380" cy="3139321"/>
          </a:xfrm>
          <a:prstGeom prst="rect">
            <a:avLst/>
          </a:prstGeom>
          <a:noFill/>
          <a:ln>
            <a:noFill/>
          </a:ln>
          <a:effectLst/>
          <a:extLst>
            <a:ext uri="{909E8E84-426E-40DD-AFC4-6F175D3DCCD1}">
              <a14:hiddenFill xmlns:a14="http://schemas.microsoft.com/office/drawing/2010/main">
                <a:solidFill>
                  <a:srgbClr val="FFFF99">
                    <a:alpha val="44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t>Insect </a:t>
            </a:r>
          </a:p>
          <a:p>
            <a:endParaRPr lang="en-US" dirty="0"/>
          </a:p>
          <a:p>
            <a:r>
              <a:rPr lang="en-US" dirty="0" smtClean="0"/>
              <a:t>Leafy spurge flea beetles</a:t>
            </a:r>
            <a:endParaRPr lang="en-US" dirty="0"/>
          </a:p>
          <a:p>
            <a:endParaRPr lang="en-US" dirty="0"/>
          </a:p>
          <a:p>
            <a:r>
              <a:rPr lang="en-US" dirty="0" smtClean="0"/>
              <a:t>Knapweed root weevil</a:t>
            </a:r>
            <a:endParaRPr lang="en-US" dirty="0"/>
          </a:p>
          <a:p>
            <a:endParaRPr lang="en-US" dirty="0"/>
          </a:p>
          <a:p>
            <a:r>
              <a:rPr lang="en-US" dirty="0" smtClean="0"/>
              <a:t>Russian knapweed gall fly</a:t>
            </a:r>
            <a:endParaRPr lang="en-US" dirty="0"/>
          </a:p>
          <a:p>
            <a:endParaRPr lang="en-US" dirty="0"/>
          </a:p>
          <a:p>
            <a:r>
              <a:rPr lang="en-US" dirty="0" smtClean="0"/>
              <a:t>Tamarisk beetle</a:t>
            </a:r>
            <a:endParaRPr lang="en-US" dirty="0"/>
          </a:p>
          <a:p>
            <a:endParaRPr lang="en-US" dirty="0"/>
          </a:p>
          <a:p>
            <a:r>
              <a:rPr lang="en-US" dirty="0" smtClean="0"/>
              <a:t>Grasshoppers (various species)</a:t>
            </a:r>
            <a:endParaRPr lang="en-US" dirty="0"/>
          </a:p>
        </p:txBody>
      </p:sp>
      <p:sp>
        <p:nvSpPr>
          <p:cNvPr id="245766" name="Line 6"/>
          <p:cNvSpPr>
            <a:spLocks noChangeShapeType="1"/>
          </p:cNvSpPr>
          <p:nvPr/>
        </p:nvSpPr>
        <p:spPr bwMode="auto">
          <a:xfrm>
            <a:off x="3505200" y="259080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7" name="Line 7"/>
          <p:cNvSpPr>
            <a:spLocks noChangeShapeType="1"/>
          </p:cNvSpPr>
          <p:nvPr/>
        </p:nvSpPr>
        <p:spPr bwMode="auto">
          <a:xfrm>
            <a:off x="3505200" y="312420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8" name="Line 8"/>
          <p:cNvSpPr>
            <a:spLocks noChangeShapeType="1"/>
          </p:cNvSpPr>
          <p:nvPr/>
        </p:nvSpPr>
        <p:spPr bwMode="auto">
          <a:xfrm>
            <a:off x="3505200" y="365760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9" name="Line 9"/>
          <p:cNvSpPr>
            <a:spLocks noChangeShapeType="1"/>
          </p:cNvSpPr>
          <p:nvPr/>
        </p:nvSpPr>
        <p:spPr bwMode="auto">
          <a:xfrm>
            <a:off x="3505200" y="419100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70" name="Line 10"/>
          <p:cNvSpPr>
            <a:spLocks noChangeShapeType="1"/>
          </p:cNvSpPr>
          <p:nvPr/>
        </p:nvSpPr>
        <p:spPr bwMode="auto">
          <a:xfrm>
            <a:off x="3505200" y="472440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71" name="Line 11"/>
          <p:cNvSpPr>
            <a:spLocks noChangeShapeType="1"/>
          </p:cNvSpPr>
          <p:nvPr/>
        </p:nvSpPr>
        <p:spPr bwMode="auto">
          <a:xfrm flipV="1">
            <a:off x="3505200" y="4267200"/>
            <a:ext cx="1752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72" name="Line 12"/>
          <p:cNvSpPr>
            <a:spLocks noChangeShapeType="1"/>
          </p:cNvSpPr>
          <p:nvPr/>
        </p:nvSpPr>
        <p:spPr bwMode="auto">
          <a:xfrm flipV="1">
            <a:off x="3505200" y="3733800"/>
            <a:ext cx="18288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4038600"/>
            <a:ext cx="476859" cy="381000"/>
          </a:xfrm>
          <a:prstGeom prst="rect">
            <a:avLst/>
          </a:prstGeom>
          <a:noFill/>
          <a:ln>
            <a:noFill/>
          </a:ln>
          <a:effectLst/>
          <a:extLst>
            <a:ext uri="{909E8E84-426E-40DD-AFC4-6F175D3DCCD1}">
              <a14:hiddenFill xmlns:a14="http://schemas.microsoft.com/office/drawing/2010/main">
                <a:solidFill>
                  <a:srgbClr val="FF6600">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8967" y="1905000"/>
            <a:ext cx="91969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da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52458"/>
            <a:ext cx="685800" cy="4766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cyph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5617" y="2949389"/>
            <a:ext cx="56701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new-cdn.financialsamurai.com.s3.amazonaws.com/wp-content/uploads/2011/10/grasshopp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4923023"/>
            <a:ext cx="855621" cy="6395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TEMP.AGRICULTURE\Desktop\Microscope pictures for August to Sept 2011\IMG_006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1106" y="3505199"/>
            <a:ext cx="508474" cy="33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066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152400" y="76200"/>
            <a:ext cx="8229600" cy="1143000"/>
          </a:xfrm>
        </p:spPr>
        <p:txBody>
          <a:bodyPr/>
          <a:lstStyle/>
          <a:p>
            <a:r>
              <a:rPr lang="en-US" sz="4000" dirty="0"/>
              <a:t>Steps in weed </a:t>
            </a:r>
            <a:r>
              <a:rPr lang="en-US" sz="4000" dirty="0" smtClean="0"/>
              <a:t>biological control</a:t>
            </a:r>
            <a:endParaRPr lang="en-US" sz="4000" dirty="0"/>
          </a:p>
        </p:txBody>
      </p:sp>
      <p:sp>
        <p:nvSpPr>
          <p:cNvPr id="181251" name="Rectangle 3"/>
          <p:cNvSpPr>
            <a:spLocks noGrp="1" noChangeArrowheads="1"/>
          </p:cNvSpPr>
          <p:nvPr>
            <p:ph type="body" sz="half" idx="1"/>
          </p:nvPr>
        </p:nvSpPr>
        <p:spPr>
          <a:xfrm>
            <a:off x="457200" y="1295400"/>
            <a:ext cx="6019800" cy="5181600"/>
          </a:xfrm>
        </p:spPr>
        <p:txBody>
          <a:bodyPr>
            <a:normAutofit fontScale="92500"/>
          </a:bodyPr>
          <a:lstStyle/>
          <a:p>
            <a:pPr>
              <a:buFontTx/>
              <a:buNone/>
            </a:pPr>
            <a:r>
              <a:rPr lang="en-US" sz="2400" dirty="0"/>
              <a:t>Identification of target/background research</a:t>
            </a:r>
          </a:p>
          <a:p>
            <a:endParaRPr lang="en-US" sz="2400" dirty="0"/>
          </a:p>
          <a:p>
            <a:pPr>
              <a:buFontTx/>
              <a:buNone/>
            </a:pPr>
            <a:r>
              <a:rPr lang="en-US" sz="2400" dirty="0"/>
              <a:t>Overseas exploration and research to find agent or agents</a:t>
            </a:r>
          </a:p>
          <a:p>
            <a:endParaRPr lang="en-US" sz="2400" dirty="0"/>
          </a:p>
          <a:p>
            <a:pPr>
              <a:buFontTx/>
              <a:buNone/>
            </a:pPr>
            <a:r>
              <a:rPr lang="en-US" sz="2400" dirty="0"/>
              <a:t>Quarantine work including agent cleanup and host range </a:t>
            </a:r>
            <a:r>
              <a:rPr lang="en-US" sz="2400" dirty="0" smtClean="0"/>
              <a:t>testing</a:t>
            </a:r>
          </a:p>
          <a:p>
            <a:pPr>
              <a:buFontTx/>
              <a:buNone/>
            </a:pPr>
            <a:endParaRPr lang="en-US" sz="2400" dirty="0" smtClean="0"/>
          </a:p>
          <a:p>
            <a:pPr>
              <a:buFontTx/>
              <a:buNone/>
            </a:pPr>
            <a:r>
              <a:rPr lang="en-US" sz="2400" dirty="0" smtClean="0"/>
              <a:t>Approval from regulatory agencies (TAG, APHIS)</a:t>
            </a:r>
            <a:endParaRPr lang="en-US" sz="2400" dirty="0"/>
          </a:p>
          <a:p>
            <a:endParaRPr lang="en-US" sz="2400" dirty="0"/>
          </a:p>
          <a:p>
            <a:pPr>
              <a:buFontTx/>
              <a:buNone/>
            </a:pPr>
            <a:r>
              <a:rPr lang="en-US" sz="2400" dirty="0"/>
              <a:t>Field testing including monitoring</a:t>
            </a:r>
          </a:p>
          <a:p>
            <a:endParaRPr lang="en-US" sz="2400" dirty="0"/>
          </a:p>
          <a:p>
            <a:pPr>
              <a:buFontTx/>
              <a:buNone/>
            </a:pPr>
            <a:r>
              <a:rPr lang="en-US" sz="2400" dirty="0"/>
              <a:t>Full scale implementation </a:t>
            </a:r>
          </a:p>
        </p:txBody>
      </p:sp>
      <p:sp>
        <p:nvSpPr>
          <p:cNvPr id="181252" name="AutoShape 4"/>
          <p:cNvSpPr>
            <a:spLocks noChangeArrowheads="1"/>
          </p:cNvSpPr>
          <p:nvPr/>
        </p:nvSpPr>
        <p:spPr bwMode="auto">
          <a:xfrm>
            <a:off x="2362200" y="1752600"/>
            <a:ext cx="304800" cy="381000"/>
          </a:xfrm>
          <a:prstGeom prst="downArrow">
            <a:avLst>
              <a:gd name="adj1" fmla="val 50000"/>
              <a:gd name="adj2" fmla="val 3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3" name="AutoShape 5"/>
          <p:cNvSpPr>
            <a:spLocks noChangeArrowheads="1"/>
          </p:cNvSpPr>
          <p:nvPr/>
        </p:nvSpPr>
        <p:spPr bwMode="auto">
          <a:xfrm>
            <a:off x="2362200" y="2819400"/>
            <a:ext cx="304800" cy="381000"/>
          </a:xfrm>
          <a:prstGeom prst="downArrow">
            <a:avLst>
              <a:gd name="adj1" fmla="val 50000"/>
              <a:gd name="adj2" fmla="val 3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4" name="AutoShape 6"/>
          <p:cNvSpPr>
            <a:spLocks noChangeArrowheads="1"/>
          </p:cNvSpPr>
          <p:nvPr/>
        </p:nvSpPr>
        <p:spPr bwMode="auto">
          <a:xfrm>
            <a:off x="2362200" y="4800600"/>
            <a:ext cx="304800" cy="381000"/>
          </a:xfrm>
          <a:prstGeom prst="downArrow">
            <a:avLst>
              <a:gd name="adj1" fmla="val 50000"/>
              <a:gd name="adj2" fmla="val 3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5" name="AutoShape 7"/>
          <p:cNvSpPr>
            <a:spLocks noChangeArrowheads="1"/>
          </p:cNvSpPr>
          <p:nvPr/>
        </p:nvSpPr>
        <p:spPr bwMode="auto">
          <a:xfrm>
            <a:off x="2362200" y="5638800"/>
            <a:ext cx="304800" cy="381000"/>
          </a:xfrm>
          <a:prstGeom prst="downArrow">
            <a:avLst>
              <a:gd name="adj1" fmla="val 50000"/>
              <a:gd name="adj2" fmla="val 3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1258" name="Picture 10" descr="Picture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899312"/>
            <a:ext cx="2483030" cy="2188929"/>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5"/>
          <p:cNvSpPr>
            <a:spLocks noChangeArrowheads="1"/>
          </p:cNvSpPr>
          <p:nvPr/>
        </p:nvSpPr>
        <p:spPr bwMode="auto">
          <a:xfrm>
            <a:off x="2362200" y="3993777"/>
            <a:ext cx="304800" cy="381000"/>
          </a:xfrm>
          <a:prstGeom prst="downArrow">
            <a:avLst>
              <a:gd name="adj1" fmla="val 50000"/>
              <a:gd name="adj2" fmla="val 3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762000"/>
            <a:ext cx="1537494"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465" y="4914900"/>
            <a:ext cx="1371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4914900"/>
            <a:ext cx="1635919"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37244" y="6248400"/>
            <a:ext cx="1991956" cy="523220"/>
          </a:xfrm>
          <a:prstGeom prst="rect">
            <a:avLst/>
          </a:prstGeom>
          <a:noFill/>
        </p:spPr>
        <p:txBody>
          <a:bodyPr wrap="none" rtlCol="0">
            <a:spAutoFit/>
          </a:bodyPr>
          <a:lstStyle/>
          <a:p>
            <a:r>
              <a:rPr lang="en-US" sz="2800" dirty="0" smtClean="0"/>
              <a:t>10-20 years!</a:t>
            </a:r>
            <a:endParaRPr lang="en-US" sz="2800" dirty="0"/>
          </a:p>
        </p:txBody>
      </p:sp>
    </p:spTree>
    <p:extLst>
      <p:ext uri="{BB962C8B-B14F-4D97-AF65-F5344CB8AC3E}">
        <p14:creationId xmlns:p14="http://schemas.microsoft.com/office/powerpoint/2010/main" val="24249260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5" name="Picture 5" descr="Picture2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981200"/>
            <a:ext cx="3200400" cy="2144713"/>
          </a:xfrm>
          <a:prstGeom prst="rect">
            <a:avLst/>
          </a:prstGeom>
          <a:noFill/>
          <a:extLst>
            <a:ext uri="{909E8E84-426E-40DD-AFC4-6F175D3DCCD1}">
              <a14:hiddenFill xmlns:a14="http://schemas.microsoft.com/office/drawing/2010/main">
                <a:solidFill>
                  <a:srgbClr val="FFFFFF"/>
                </a:solidFill>
              </a14:hiddenFill>
            </a:ext>
          </a:extLst>
        </p:spPr>
      </p:pic>
      <p:pic>
        <p:nvPicPr>
          <p:cNvPr id="194566" name="Picture 6" descr="Picture2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981200"/>
            <a:ext cx="2895600" cy="2171700"/>
          </a:xfrm>
          <a:prstGeom prst="rect">
            <a:avLst/>
          </a:prstGeom>
          <a:noFill/>
          <a:extLst>
            <a:ext uri="{909E8E84-426E-40DD-AFC4-6F175D3DCCD1}">
              <a14:hiddenFill xmlns:a14="http://schemas.microsoft.com/office/drawing/2010/main">
                <a:solidFill>
                  <a:srgbClr val="FFFFFF"/>
                </a:solidFill>
              </a14:hiddenFill>
            </a:ext>
          </a:extLst>
        </p:spPr>
      </p:pic>
      <p:sp>
        <p:nvSpPr>
          <p:cNvPr id="194567" name="Text Box 7"/>
          <p:cNvSpPr txBox="1">
            <a:spLocks noChangeArrowheads="1"/>
          </p:cNvSpPr>
          <p:nvPr/>
        </p:nvSpPr>
        <p:spPr bwMode="auto">
          <a:xfrm>
            <a:off x="974725" y="4532313"/>
            <a:ext cx="188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before biocontrol</a:t>
            </a:r>
          </a:p>
        </p:txBody>
      </p:sp>
      <p:sp>
        <p:nvSpPr>
          <p:cNvPr id="194568" name="Text Box 8"/>
          <p:cNvSpPr txBox="1">
            <a:spLocks noChangeArrowheads="1"/>
          </p:cNvSpPr>
          <p:nvPr/>
        </p:nvSpPr>
        <p:spPr bwMode="auto">
          <a:xfrm>
            <a:off x="6172200" y="4495800"/>
            <a:ext cx="169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after biocontrol</a:t>
            </a:r>
          </a:p>
        </p:txBody>
      </p:sp>
      <p:sp>
        <p:nvSpPr>
          <p:cNvPr id="194569" name="Line 9"/>
          <p:cNvSpPr>
            <a:spLocks noChangeShapeType="1"/>
          </p:cNvSpPr>
          <p:nvPr/>
        </p:nvSpPr>
        <p:spPr bwMode="auto">
          <a:xfrm>
            <a:off x="3962400" y="2971800"/>
            <a:ext cx="1676400" cy="0"/>
          </a:xfrm>
          <a:prstGeom prst="line">
            <a:avLst/>
          </a:prstGeom>
          <a:noFill/>
          <a:ln w="603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0" name="Text Box 10"/>
          <p:cNvSpPr txBox="1">
            <a:spLocks noChangeArrowheads="1"/>
          </p:cNvSpPr>
          <p:nvPr/>
        </p:nvSpPr>
        <p:spPr bwMode="auto">
          <a:xfrm>
            <a:off x="2514600" y="52578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leafy spurge control near Pine, Colorado</a:t>
            </a:r>
          </a:p>
        </p:txBody>
      </p:sp>
      <p:pic>
        <p:nvPicPr>
          <p:cNvPr id="1945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953000"/>
            <a:ext cx="1379538"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457200" y="609600"/>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Is biological control effective?</a:t>
            </a:r>
            <a:br>
              <a:rPr lang="en-US" dirty="0" smtClean="0"/>
            </a:br>
            <a:endParaRPr lang="en-US" dirty="0"/>
          </a:p>
        </p:txBody>
      </p:sp>
    </p:spTree>
    <p:extLst>
      <p:ext uri="{BB962C8B-B14F-4D97-AF65-F5344CB8AC3E}">
        <p14:creationId xmlns:p14="http://schemas.microsoft.com/office/powerpoint/2010/main" val="1043349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609600" y="228600"/>
            <a:ext cx="8002588" cy="954107"/>
          </a:xfrm>
          <a:prstGeom prst="rect">
            <a:avLst/>
          </a:prstGeom>
          <a:noFill/>
          <a:ln>
            <a:noFill/>
          </a:ln>
          <a:effectLst/>
          <a:extLst>
            <a:ext uri="{909E8E84-426E-40DD-AFC4-6F175D3DCCD1}">
              <a14:hiddenFill xmlns:a14="http://schemas.microsoft.com/office/drawing/2010/main">
                <a:solidFill>
                  <a:srgbClr val="FF6600">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dirty="0" smtClean="0"/>
              <a:t>Biological control has resulted in some spectacular successes</a:t>
            </a:r>
            <a:endParaRPr lang="en-US" sz="2800" b="1" dirty="0"/>
          </a:p>
        </p:txBody>
      </p:sp>
      <p:pic>
        <p:nvPicPr>
          <p:cNvPr id="319491" name="Picture 3" descr="Partial Hypercum Contr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19200"/>
            <a:ext cx="29622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9492" name="Object 4"/>
          <p:cNvGraphicFramePr>
            <a:graphicFrameLocks noChangeAspect="1"/>
          </p:cNvGraphicFramePr>
          <p:nvPr/>
        </p:nvGraphicFramePr>
        <p:xfrm>
          <a:off x="381000" y="1981200"/>
          <a:ext cx="1485900" cy="931863"/>
        </p:xfrm>
        <a:graphic>
          <a:graphicData uri="http://schemas.openxmlformats.org/presentationml/2006/ole">
            <mc:AlternateContent xmlns:mc="http://schemas.openxmlformats.org/markup-compatibility/2006">
              <mc:Choice xmlns:v="urn:schemas-microsoft-com:vml" Requires="v">
                <p:oleObj spid="_x0000_s1059" name="Image" r:id="rId5" imgW="2806349" imgH="2057143" progId="PhotoshopElements.Image.2">
                  <p:embed/>
                </p:oleObj>
              </mc:Choice>
              <mc:Fallback>
                <p:oleObj name="Image" r:id="rId5" imgW="2806349" imgH="2057143"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981200"/>
                        <a:ext cx="1485900" cy="931863"/>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19493" name="Picture 5" descr="hYPERICUMAF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219200"/>
            <a:ext cx="29718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4" name="Text Box 6"/>
          <p:cNvSpPr txBox="1">
            <a:spLocks noChangeArrowheads="1"/>
          </p:cNvSpPr>
          <p:nvPr/>
        </p:nvSpPr>
        <p:spPr bwMode="auto">
          <a:xfrm>
            <a:off x="304800" y="2971800"/>
            <a:ext cx="1703388" cy="244475"/>
          </a:xfrm>
          <a:prstGeom prst="rect">
            <a:avLst/>
          </a:prstGeom>
          <a:noFill/>
          <a:ln>
            <a:noFill/>
          </a:ln>
          <a:effectLst/>
          <a:extLst>
            <a:ext uri="{909E8E84-426E-40DD-AFC4-6F175D3DCCD1}">
              <a14:hiddenFill xmlns:a14="http://schemas.microsoft.com/office/drawing/2010/main">
                <a:solidFill>
                  <a:srgbClr val="FF6600">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b="1" i="1">
                <a:solidFill>
                  <a:srgbClr val="000000"/>
                </a:solidFill>
              </a:rPr>
              <a:t>Chrysolina quadrigemina</a:t>
            </a:r>
          </a:p>
        </p:txBody>
      </p:sp>
      <p:sp>
        <p:nvSpPr>
          <p:cNvPr id="319495" name="Text Box 7"/>
          <p:cNvSpPr txBox="1">
            <a:spLocks noChangeArrowheads="1"/>
          </p:cNvSpPr>
          <p:nvPr/>
        </p:nvSpPr>
        <p:spPr bwMode="auto">
          <a:xfrm>
            <a:off x="3698875" y="2971800"/>
            <a:ext cx="3727450" cy="274638"/>
          </a:xfrm>
          <a:prstGeom prst="rect">
            <a:avLst/>
          </a:prstGeom>
          <a:noFill/>
          <a:ln>
            <a:noFill/>
          </a:ln>
          <a:effectLst/>
          <a:extLst>
            <a:ext uri="{909E8E84-426E-40DD-AFC4-6F175D3DCCD1}">
              <a14:hiddenFill xmlns:a14="http://schemas.microsoft.com/office/drawing/2010/main">
                <a:solidFill>
                  <a:srgbClr val="FF6600">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a:solidFill>
                  <a:srgbClr val="000000"/>
                </a:solidFill>
              </a:rPr>
              <a:t>St. Johnswort in Northern California, before/after</a:t>
            </a:r>
          </a:p>
        </p:txBody>
      </p:sp>
      <p:sp>
        <p:nvSpPr>
          <p:cNvPr id="319496" name="Line 8"/>
          <p:cNvSpPr>
            <a:spLocks noChangeShapeType="1"/>
          </p:cNvSpPr>
          <p:nvPr/>
        </p:nvSpPr>
        <p:spPr bwMode="auto">
          <a:xfrm>
            <a:off x="5334000" y="21336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19497" name="Picture 9" descr="BEFORELOOSESTRIFE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505200"/>
            <a:ext cx="2895600" cy="1930400"/>
          </a:xfrm>
          <a:prstGeom prst="rect">
            <a:avLst/>
          </a:prstGeom>
          <a:noFill/>
          <a:extLst>
            <a:ext uri="{909E8E84-426E-40DD-AFC4-6F175D3DCCD1}">
              <a14:hiddenFill xmlns:a14="http://schemas.microsoft.com/office/drawing/2010/main">
                <a:solidFill>
                  <a:srgbClr val="FFFFFF"/>
                </a:solidFill>
              </a14:hiddenFill>
            </a:ext>
          </a:extLst>
        </p:spPr>
      </p:pic>
      <p:pic>
        <p:nvPicPr>
          <p:cNvPr id="319498" name="Picture 10" descr="AFTERLOOSESTRIFE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3505200"/>
            <a:ext cx="2895600" cy="1930400"/>
          </a:xfrm>
          <a:prstGeom prst="rect">
            <a:avLst/>
          </a:prstGeom>
          <a:noFill/>
          <a:extLst>
            <a:ext uri="{909E8E84-426E-40DD-AFC4-6F175D3DCCD1}">
              <a14:hiddenFill xmlns:a14="http://schemas.microsoft.com/office/drawing/2010/main">
                <a:solidFill>
                  <a:srgbClr val="FFFFFF"/>
                </a:solidFill>
              </a14:hiddenFill>
            </a:ext>
          </a:extLst>
        </p:spPr>
      </p:pic>
      <p:sp>
        <p:nvSpPr>
          <p:cNvPr id="319499" name="Text Box 11"/>
          <p:cNvSpPr txBox="1">
            <a:spLocks noChangeArrowheads="1"/>
          </p:cNvSpPr>
          <p:nvPr/>
        </p:nvSpPr>
        <p:spPr bwMode="auto">
          <a:xfrm>
            <a:off x="3116263" y="5649913"/>
            <a:ext cx="4587875" cy="304800"/>
          </a:xfrm>
          <a:prstGeom prst="rect">
            <a:avLst/>
          </a:prstGeom>
          <a:noFill/>
          <a:ln>
            <a:noFill/>
          </a:ln>
          <a:effectLst/>
          <a:extLst>
            <a:ext uri="{909E8E84-426E-40DD-AFC4-6F175D3DCCD1}">
              <a14:hiddenFill xmlns:a14="http://schemas.microsoft.com/office/drawing/2010/main">
                <a:solidFill>
                  <a:srgbClr val="FF6600">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Purple loosestrife infestation in Washington, before/after</a:t>
            </a:r>
          </a:p>
        </p:txBody>
      </p:sp>
      <p:sp>
        <p:nvSpPr>
          <p:cNvPr id="319500" name="Line 12"/>
          <p:cNvSpPr>
            <a:spLocks noChangeShapeType="1"/>
          </p:cNvSpPr>
          <p:nvPr/>
        </p:nvSpPr>
        <p:spPr bwMode="auto">
          <a:xfrm>
            <a:off x="5334000" y="44196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19501" name="Picture 13" descr="cda9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038600"/>
            <a:ext cx="1676400" cy="1123950"/>
          </a:xfrm>
          <a:prstGeom prst="rect">
            <a:avLst/>
          </a:prstGeom>
          <a:noFill/>
          <a:extLst>
            <a:ext uri="{909E8E84-426E-40DD-AFC4-6F175D3DCCD1}">
              <a14:hiddenFill xmlns:a14="http://schemas.microsoft.com/office/drawing/2010/main">
                <a:solidFill>
                  <a:srgbClr val="FFFFFF"/>
                </a:solidFill>
              </a14:hiddenFill>
            </a:ext>
          </a:extLst>
        </p:spPr>
      </p:pic>
      <p:sp>
        <p:nvSpPr>
          <p:cNvPr id="319502" name="Text Box 14"/>
          <p:cNvSpPr txBox="1">
            <a:spLocks noChangeArrowheads="1"/>
          </p:cNvSpPr>
          <p:nvPr/>
        </p:nvSpPr>
        <p:spPr bwMode="auto">
          <a:xfrm>
            <a:off x="609600" y="5334000"/>
            <a:ext cx="1238250" cy="274638"/>
          </a:xfrm>
          <a:prstGeom prst="rect">
            <a:avLst/>
          </a:prstGeom>
          <a:noFill/>
          <a:ln>
            <a:noFill/>
          </a:ln>
          <a:effectLst/>
          <a:extLst>
            <a:ext uri="{909E8E84-426E-40DD-AFC4-6F175D3DCCD1}">
              <a14:hiddenFill xmlns:a14="http://schemas.microsoft.com/office/drawing/2010/main">
                <a:solidFill>
                  <a:srgbClr val="FF6600">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i="1"/>
              <a:t>Galerucella spp</a:t>
            </a:r>
          </a:p>
        </p:txBody>
      </p:sp>
      <p:sp>
        <p:nvSpPr>
          <p:cNvPr id="319503" name="Text Box 15"/>
          <p:cNvSpPr txBox="1">
            <a:spLocks noChangeArrowheads="1"/>
          </p:cNvSpPr>
          <p:nvPr/>
        </p:nvSpPr>
        <p:spPr bwMode="auto">
          <a:xfrm>
            <a:off x="2438400" y="1676400"/>
            <a:ext cx="1128713" cy="274638"/>
          </a:xfrm>
          <a:prstGeom prst="rect">
            <a:avLst/>
          </a:prstGeom>
          <a:noFill/>
          <a:ln>
            <a:noFill/>
          </a:ln>
          <a:effectLst/>
          <a:extLst>
            <a:ext uri="{909E8E84-426E-40DD-AFC4-6F175D3DCCD1}">
              <a14:hiddenFill xmlns:a14="http://schemas.microsoft.com/office/drawing/2010/main">
                <a:solidFill>
                  <a:srgbClr val="FF6600">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a:solidFill>
                  <a:srgbClr val="FF9933"/>
                </a:solidFill>
              </a:rPr>
              <a:t>Release Point</a:t>
            </a:r>
          </a:p>
        </p:txBody>
      </p:sp>
      <p:sp>
        <p:nvSpPr>
          <p:cNvPr id="319504" name="Line 16"/>
          <p:cNvSpPr>
            <a:spLocks noChangeShapeType="1"/>
          </p:cNvSpPr>
          <p:nvPr/>
        </p:nvSpPr>
        <p:spPr bwMode="auto">
          <a:xfrm>
            <a:off x="2971800" y="1905000"/>
            <a:ext cx="0" cy="381000"/>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40164564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2819400" y="381000"/>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t>The tamarisk biocontrol program </a:t>
            </a:r>
            <a:r>
              <a:rPr lang="en-US" altLang="en-US" sz="1800" dirty="0" smtClean="0"/>
              <a:t>is on the way to being </a:t>
            </a:r>
            <a:r>
              <a:rPr lang="en-US" altLang="en-US" sz="1800" dirty="0"/>
              <a:t>a tremendous </a:t>
            </a:r>
            <a:r>
              <a:rPr lang="en-US" altLang="en-US" sz="1800" dirty="0" smtClean="0"/>
              <a:t>success, </a:t>
            </a:r>
            <a:r>
              <a:rPr lang="en-US" altLang="en-US" sz="1800" dirty="0"/>
              <a:t>bringing about with tamarisk decline over tens of thousands of acres in highly valued riparian zones of the west</a:t>
            </a: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24275"/>
            <a:ext cx="3886200" cy="29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183063"/>
            <a:ext cx="32766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381000"/>
            <a:ext cx="2057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727200"/>
            <a:ext cx="3471863"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7000" y="2743200"/>
            <a:ext cx="2438400" cy="1828800"/>
          </a:xfrm>
          <a:prstGeom prst="rect">
            <a:avLst/>
          </a:prstGeom>
          <a:solidFill>
            <a:schemeClr val="bg1"/>
          </a:solidFill>
          <a:ln>
            <a:noFill/>
          </a:ln>
          <a:effectLst/>
          <a:extLs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176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3581400"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181600"/>
            <a:ext cx="1752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7" name="Picture 5" descr="Picture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962400"/>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51558" name="Text Box 6"/>
          <p:cNvSpPr txBox="1">
            <a:spLocks noChangeArrowheads="1"/>
          </p:cNvSpPr>
          <p:nvPr/>
        </p:nvSpPr>
        <p:spPr bwMode="auto">
          <a:xfrm>
            <a:off x="5029200" y="685800"/>
            <a:ext cx="267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t>Palisade Insectary</a:t>
            </a:r>
          </a:p>
        </p:txBody>
      </p:sp>
      <p:sp>
        <p:nvSpPr>
          <p:cNvPr id="151559" name="Text Box 7"/>
          <p:cNvSpPr txBox="1">
            <a:spLocks noChangeArrowheads="1"/>
          </p:cNvSpPr>
          <p:nvPr/>
        </p:nvSpPr>
        <p:spPr bwMode="auto">
          <a:xfrm>
            <a:off x="4267200" y="1141035"/>
            <a:ext cx="4022725"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 typeface="Wingdings" pitchFamily="2" charset="2"/>
              <a:buChar char="§"/>
            </a:pPr>
            <a:r>
              <a:rPr lang="en-US" sz="1600" dirty="0"/>
              <a:t> Began in the 1940’s to fight Oriental fruit moth, a project that helped peach farmers and is still going</a:t>
            </a:r>
          </a:p>
          <a:p>
            <a:pPr algn="l">
              <a:buFont typeface="Wingdings" pitchFamily="2" charset="2"/>
              <a:buChar char="§"/>
            </a:pPr>
            <a:endParaRPr lang="en-US" sz="1600" dirty="0"/>
          </a:p>
          <a:p>
            <a:pPr algn="l">
              <a:buFont typeface="Wingdings" pitchFamily="2" charset="2"/>
              <a:buChar char="§"/>
            </a:pPr>
            <a:r>
              <a:rPr lang="en-US" sz="1600" dirty="0"/>
              <a:t> Moved to new </a:t>
            </a:r>
            <a:r>
              <a:rPr lang="en-US" sz="1600" dirty="0" smtClean="0"/>
              <a:t>14,000 sq. ft. facility </a:t>
            </a:r>
            <a:r>
              <a:rPr lang="en-US" sz="1600" dirty="0"/>
              <a:t>in 1992</a:t>
            </a:r>
          </a:p>
          <a:p>
            <a:pPr algn="l">
              <a:buFont typeface="Wingdings" pitchFamily="2" charset="2"/>
              <a:buChar char="§"/>
            </a:pPr>
            <a:endParaRPr lang="en-US" sz="1600" dirty="0"/>
          </a:p>
          <a:p>
            <a:pPr algn="l">
              <a:buFont typeface="Wingdings" pitchFamily="2" charset="2"/>
              <a:buChar char="§"/>
            </a:pPr>
            <a:r>
              <a:rPr lang="en-US" sz="1600" dirty="0"/>
              <a:t> Distributes over </a:t>
            </a:r>
            <a:r>
              <a:rPr lang="en-US" sz="1600" dirty="0" smtClean="0"/>
              <a:t>20 </a:t>
            </a:r>
            <a:r>
              <a:rPr lang="en-US" sz="1600" dirty="0"/>
              <a:t>biocontrol agents for the control of insect pests and weeds</a:t>
            </a:r>
          </a:p>
          <a:p>
            <a:pPr algn="l">
              <a:buFont typeface="Wingdings" pitchFamily="2" charset="2"/>
              <a:buChar char="§"/>
            </a:pPr>
            <a:endParaRPr lang="en-US" sz="1600" dirty="0"/>
          </a:p>
          <a:p>
            <a:pPr algn="l">
              <a:buFont typeface="Wingdings" pitchFamily="2" charset="2"/>
              <a:buChar char="§"/>
            </a:pPr>
            <a:r>
              <a:rPr lang="en-US" sz="1600" dirty="0"/>
              <a:t> Is a </a:t>
            </a:r>
            <a:r>
              <a:rPr lang="en-US" sz="1600" b="1" dirty="0"/>
              <a:t>partner</a:t>
            </a:r>
            <a:r>
              <a:rPr lang="en-US" sz="1600" dirty="0"/>
              <a:t> in pest </a:t>
            </a:r>
            <a:r>
              <a:rPr lang="en-US" sz="1600" dirty="0" smtClean="0"/>
              <a:t>management</a:t>
            </a:r>
            <a:endParaRPr lang="en-US" dirty="0"/>
          </a:p>
          <a:p>
            <a:pPr algn="l">
              <a:buFont typeface="Wingdings" pitchFamily="2" charset="2"/>
              <a:buNone/>
            </a:pPr>
            <a:endParaRPr lang="en-US" dirty="0"/>
          </a:p>
        </p:txBody>
      </p:sp>
      <p:pic>
        <p:nvPicPr>
          <p:cNvPr id="1515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886200"/>
            <a:ext cx="1600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6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487" y="1143000"/>
            <a:ext cx="3516313" cy="263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9200" y="228600"/>
            <a:ext cx="2433871" cy="584775"/>
          </a:xfrm>
          <a:prstGeom prst="rect">
            <a:avLst/>
          </a:prstGeom>
          <a:noFill/>
        </p:spPr>
        <p:txBody>
          <a:bodyPr wrap="none" rtlCol="0">
            <a:spAutoFit/>
          </a:bodyPr>
          <a:lstStyle/>
          <a:p>
            <a:r>
              <a:rPr lang="en-US" sz="3200" b="1" dirty="0" smtClean="0"/>
              <a:t>Who are we?</a:t>
            </a:r>
            <a:endParaRPr lang="en-US" sz="3200" b="1" dirty="0"/>
          </a:p>
        </p:txBody>
      </p:sp>
    </p:spTree>
    <p:extLst>
      <p:ext uri="{BB962C8B-B14F-4D97-AF65-F5344CB8AC3E}">
        <p14:creationId xmlns:p14="http://schemas.microsoft.com/office/powerpoint/2010/main" val="3000957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a:t>What weeds can we control using biological agents?</a:t>
            </a:r>
            <a:br>
              <a:rPr lang="en-US" dirty="0"/>
            </a:b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57400"/>
            <a:ext cx="471455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057399"/>
            <a:ext cx="36004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52600" y="2221468"/>
            <a:ext cx="1929374" cy="369332"/>
          </a:xfrm>
          <a:prstGeom prst="rect">
            <a:avLst/>
          </a:prstGeom>
          <a:solidFill>
            <a:schemeClr val="bg1">
              <a:lumMod val="95000"/>
              <a:alpha val="80000"/>
            </a:schemeClr>
          </a:solidFill>
        </p:spPr>
        <p:txBody>
          <a:bodyPr wrap="none" rtlCol="0">
            <a:spAutoFit/>
          </a:bodyPr>
          <a:lstStyle/>
          <a:p>
            <a:r>
              <a:rPr lang="en-US" dirty="0"/>
              <a:t>s</a:t>
            </a:r>
            <a:r>
              <a:rPr lang="en-US" dirty="0" smtClean="0"/>
              <a:t>potted knapweed</a:t>
            </a:r>
            <a:endParaRPr lang="en-US" dirty="0"/>
          </a:p>
        </p:txBody>
      </p:sp>
      <p:sp>
        <p:nvSpPr>
          <p:cNvPr id="7" name="TextBox 6"/>
          <p:cNvSpPr txBox="1"/>
          <p:nvPr/>
        </p:nvSpPr>
        <p:spPr>
          <a:xfrm>
            <a:off x="6512796" y="2209800"/>
            <a:ext cx="1922321" cy="369332"/>
          </a:xfrm>
          <a:prstGeom prst="rect">
            <a:avLst/>
          </a:prstGeom>
          <a:solidFill>
            <a:schemeClr val="bg1">
              <a:lumMod val="95000"/>
              <a:alpha val="80000"/>
            </a:schemeClr>
          </a:solidFill>
        </p:spPr>
        <p:txBody>
          <a:bodyPr wrap="none" rtlCol="0">
            <a:spAutoFit/>
          </a:bodyPr>
          <a:lstStyle/>
          <a:p>
            <a:r>
              <a:rPr lang="en-US" dirty="0" smtClean="0"/>
              <a:t>Russian knapweed</a:t>
            </a:r>
            <a:endParaRPr lang="en-US" dirty="0"/>
          </a:p>
        </p:txBody>
      </p:sp>
    </p:spTree>
    <p:extLst>
      <p:ext uri="{BB962C8B-B14F-4D97-AF65-F5344CB8AC3E}">
        <p14:creationId xmlns:p14="http://schemas.microsoft.com/office/powerpoint/2010/main" val="2478111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609600" y="228600"/>
            <a:ext cx="7924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t>Providing biocontrol agents/ developing biocontrol </a:t>
            </a:r>
            <a:r>
              <a:rPr lang="en-US" dirty="0" smtClean="0"/>
              <a:t>programs</a:t>
            </a:r>
          </a:p>
          <a:p>
            <a:pPr algn="ctr"/>
            <a:r>
              <a:rPr lang="en-US" dirty="0" smtClean="0"/>
              <a:t>(numbers are for 2010 except for </a:t>
            </a:r>
            <a:r>
              <a:rPr lang="en-US" i="1" dirty="0" smtClean="0"/>
              <a:t>J. ivannikovi </a:t>
            </a:r>
            <a:r>
              <a:rPr lang="en-US" dirty="0" smtClean="0"/>
              <a:t>which is 2012)  </a:t>
            </a:r>
            <a:endParaRPr lang="en-US" dirty="0"/>
          </a:p>
        </p:txBody>
      </p:sp>
      <p:sp>
        <p:nvSpPr>
          <p:cNvPr id="66563" name="Text Box 3"/>
          <p:cNvSpPr txBox="1">
            <a:spLocks noChangeArrowheads="1"/>
          </p:cNvSpPr>
          <p:nvPr/>
        </p:nvSpPr>
        <p:spPr bwMode="auto">
          <a:xfrm>
            <a:off x="1143000" y="1143000"/>
            <a:ext cx="695799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Leafy Spurge		</a:t>
            </a:r>
            <a:r>
              <a:rPr lang="en-US" i="1" dirty="0"/>
              <a:t>Aphthona</a:t>
            </a:r>
            <a:r>
              <a:rPr lang="en-US" dirty="0"/>
              <a:t> </a:t>
            </a:r>
            <a:r>
              <a:rPr lang="en-US" dirty="0" err="1"/>
              <a:t>spp</a:t>
            </a:r>
            <a:r>
              <a:rPr lang="en-US" dirty="0"/>
              <a:t>		200,000</a:t>
            </a:r>
          </a:p>
          <a:p>
            <a:r>
              <a:rPr lang="en-US" dirty="0"/>
              <a:t>			</a:t>
            </a:r>
            <a:r>
              <a:rPr lang="en-US" i="1" dirty="0"/>
              <a:t>Oberea </a:t>
            </a:r>
            <a:r>
              <a:rPr lang="en-US" i="1" dirty="0" err="1"/>
              <a:t>erythrocephala</a:t>
            </a:r>
            <a:r>
              <a:rPr lang="en-US" i="1" dirty="0"/>
              <a:t>	</a:t>
            </a:r>
            <a:r>
              <a:rPr lang="en-US" dirty="0"/>
              <a:t>1000</a:t>
            </a:r>
          </a:p>
          <a:p>
            <a:r>
              <a:rPr lang="en-US" dirty="0"/>
              <a:t>Field Bindweed		</a:t>
            </a:r>
            <a:r>
              <a:rPr lang="en-US" i="1" dirty="0"/>
              <a:t>Aceria malherbae</a:t>
            </a:r>
            <a:r>
              <a:rPr lang="en-US" dirty="0"/>
              <a:t>		900,000 (</a:t>
            </a:r>
            <a:r>
              <a:rPr lang="en-US" dirty="0" err="1"/>
              <a:t>est</a:t>
            </a:r>
            <a:r>
              <a:rPr lang="en-US" dirty="0"/>
              <a:t>)</a:t>
            </a:r>
          </a:p>
          <a:p>
            <a:r>
              <a:rPr lang="en-US" dirty="0"/>
              <a:t>			</a:t>
            </a:r>
            <a:r>
              <a:rPr lang="en-US" i="1" dirty="0"/>
              <a:t>Tyta luctuosa</a:t>
            </a:r>
            <a:r>
              <a:rPr lang="en-US" dirty="0"/>
              <a:t>		27,410</a:t>
            </a:r>
          </a:p>
          <a:p>
            <a:r>
              <a:rPr lang="en-US" dirty="0"/>
              <a:t>Dalmatian toadflax	</a:t>
            </a:r>
            <a:r>
              <a:rPr lang="en-US" dirty="0" smtClean="0"/>
              <a:t>	</a:t>
            </a:r>
            <a:r>
              <a:rPr lang="en-US" i="1" dirty="0" smtClean="0"/>
              <a:t>Mecinus janthiniformis</a:t>
            </a:r>
            <a:r>
              <a:rPr lang="en-US" dirty="0"/>
              <a:t>	11,115</a:t>
            </a:r>
          </a:p>
          <a:p>
            <a:r>
              <a:rPr lang="en-US" dirty="0"/>
              <a:t>			</a:t>
            </a:r>
            <a:r>
              <a:rPr lang="en-US" i="1" dirty="0"/>
              <a:t>Calophasia lunula</a:t>
            </a:r>
            <a:r>
              <a:rPr lang="en-US" dirty="0"/>
              <a:t>		6806</a:t>
            </a:r>
          </a:p>
          <a:p>
            <a:r>
              <a:rPr lang="en-US" dirty="0"/>
              <a:t>Yellow toadflax		</a:t>
            </a:r>
            <a:r>
              <a:rPr lang="en-US" i="1" dirty="0" err="1"/>
              <a:t>Rhinusa</a:t>
            </a:r>
            <a:r>
              <a:rPr lang="en-US" i="1" dirty="0"/>
              <a:t> </a:t>
            </a:r>
            <a:r>
              <a:rPr lang="en-US" i="1" dirty="0" err="1"/>
              <a:t>linariae</a:t>
            </a:r>
            <a:r>
              <a:rPr lang="en-US" dirty="0"/>
              <a:t>		300</a:t>
            </a:r>
          </a:p>
          <a:p>
            <a:r>
              <a:rPr lang="en-US" dirty="0"/>
              <a:t>			</a:t>
            </a:r>
            <a:r>
              <a:rPr lang="en-US" i="1" dirty="0"/>
              <a:t>Mecinus </a:t>
            </a:r>
            <a:r>
              <a:rPr lang="en-US" i="1" dirty="0" smtClean="0"/>
              <a:t>janthinus	</a:t>
            </a:r>
            <a:r>
              <a:rPr lang="en-US" dirty="0"/>
              <a:t>	800</a:t>
            </a:r>
          </a:p>
          <a:p>
            <a:r>
              <a:rPr lang="en-US" dirty="0" smtClean="0"/>
              <a:t>Knapweeds</a:t>
            </a:r>
            <a:r>
              <a:rPr lang="en-US" dirty="0"/>
              <a:t>		</a:t>
            </a:r>
            <a:r>
              <a:rPr lang="en-US" i="1" dirty="0"/>
              <a:t>Larinus minutus</a:t>
            </a:r>
            <a:r>
              <a:rPr lang="en-US" dirty="0"/>
              <a:t>		</a:t>
            </a:r>
            <a:r>
              <a:rPr lang="en-US" dirty="0" smtClean="0"/>
              <a:t>4600</a:t>
            </a:r>
          </a:p>
          <a:p>
            <a:r>
              <a:rPr lang="en-US" dirty="0" smtClean="0"/>
              <a:t>Russian knapweed		</a:t>
            </a:r>
            <a:r>
              <a:rPr lang="en-US" i="1" dirty="0" smtClean="0"/>
              <a:t>Jaapiella ivannikovi	</a:t>
            </a:r>
            <a:r>
              <a:rPr lang="en-US" dirty="0" smtClean="0"/>
              <a:t>	1,788 galls</a:t>
            </a:r>
            <a:endParaRPr lang="en-US" dirty="0"/>
          </a:p>
          <a:p>
            <a:r>
              <a:rPr lang="en-US" dirty="0"/>
              <a:t>Musk thistle		</a:t>
            </a:r>
            <a:r>
              <a:rPr lang="en-US" i="1" dirty="0"/>
              <a:t>Trichosirocalus horridus</a:t>
            </a:r>
            <a:r>
              <a:rPr lang="en-US" dirty="0"/>
              <a:t>	3400</a:t>
            </a:r>
          </a:p>
          <a:p>
            <a:r>
              <a:rPr lang="en-US" dirty="0"/>
              <a:t>Canada thistle		</a:t>
            </a:r>
            <a:r>
              <a:rPr lang="en-US" i="1" dirty="0"/>
              <a:t>Urophora cardui</a:t>
            </a:r>
            <a:r>
              <a:rPr lang="en-US" dirty="0"/>
              <a:t>		5020</a:t>
            </a:r>
          </a:p>
          <a:p>
            <a:r>
              <a:rPr lang="en-US" dirty="0"/>
              <a:t>Puncturevine		</a:t>
            </a:r>
            <a:r>
              <a:rPr lang="en-US" i="1" dirty="0"/>
              <a:t>Microlarinus </a:t>
            </a:r>
            <a:r>
              <a:rPr lang="en-US" i="1" dirty="0" err="1"/>
              <a:t>spp</a:t>
            </a:r>
            <a:r>
              <a:rPr lang="en-US" dirty="0"/>
              <a:t>		4300</a:t>
            </a:r>
          </a:p>
          <a:p>
            <a:r>
              <a:rPr lang="en-US" dirty="0"/>
              <a:t>Tamarisk		</a:t>
            </a:r>
            <a:r>
              <a:rPr lang="en-US" dirty="0" smtClean="0"/>
              <a:t>	</a:t>
            </a:r>
            <a:r>
              <a:rPr lang="en-US" i="1" dirty="0" smtClean="0"/>
              <a:t>Diorhabda </a:t>
            </a:r>
            <a:r>
              <a:rPr lang="en-US" i="1" dirty="0"/>
              <a:t>carinulata</a:t>
            </a:r>
            <a:r>
              <a:rPr lang="en-US" dirty="0"/>
              <a:t>	300,000</a:t>
            </a:r>
          </a:p>
          <a:p>
            <a:endParaRPr lang="en-US" dirty="0"/>
          </a:p>
        </p:txBody>
      </p:sp>
      <p:pic>
        <p:nvPicPr>
          <p:cNvPr id="665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5105400"/>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516255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119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bean\Documents\archive photos to 2009\My Pictures\2007 pics\2007-05-29\Field Bindwe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153400" cy="6115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2146" y="76200"/>
            <a:ext cx="2971454" cy="646331"/>
          </a:xfrm>
          <a:prstGeom prst="rect">
            <a:avLst/>
          </a:prstGeom>
          <a:noFill/>
        </p:spPr>
        <p:txBody>
          <a:bodyPr wrap="none" rtlCol="0">
            <a:spAutoFit/>
          </a:bodyPr>
          <a:lstStyle/>
          <a:p>
            <a:r>
              <a:rPr lang="en-US" sz="3600" dirty="0"/>
              <a:t>f</a:t>
            </a:r>
            <a:r>
              <a:rPr lang="en-US" sz="3600" dirty="0" smtClean="0"/>
              <a:t>ield bindweed</a:t>
            </a:r>
            <a:endParaRPr lang="en-US" sz="3600" dirty="0"/>
          </a:p>
        </p:txBody>
      </p:sp>
    </p:spTree>
    <p:extLst>
      <p:ext uri="{BB962C8B-B14F-4D97-AF65-F5344CB8AC3E}">
        <p14:creationId xmlns:p14="http://schemas.microsoft.com/office/powerpoint/2010/main" val="2878592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84200"/>
            <a:ext cx="9296400" cy="619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00200" y="87868"/>
            <a:ext cx="6750502" cy="369332"/>
          </a:xfrm>
          <a:prstGeom prst="rect">
            <a:avLst/>
          </a:prstGeom>
          <a:noFill/>
        </p:spPr>
        <p:txBody>
          <a:bodyPr wrap="none" rtlCol="0">
            <a:spAutoFit/>
          </a:bodyPr>
          <a:lstStyle/>
          <a:p>
            <a:r>
              <a:rPr lang="en-US" dirty="0" smtClean="0"/>
              <a:t>Bindweed mites are microscopic and cause the leaves to curl into galls</a:t>
            </a:r>
            <a:endParaRPr lang="en-US" dirty="0"/>
          </a:p>
        </p:txBody>
      </p:sp>
      <p:pic>
        <p:nvPicPr>
          <p:cNvPr id="4" name="Picture 11" descr="08060030"/>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257800" y="685800"/>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933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0341"/>
            <a:ext cx="9058835" cy="679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00600" y="1066800"/>
            <a:ext cx="2509854" cy="369332"/>
          </a:xfrm>
          <a:prstGeom prst="rect">
            <a:avLst/>
          </a:prstGeom>
          <a:solidFill>
            <a:schemeClr val="accent1"/>
          </a:solidFill>
        </p:spPr>
        <p:txBody>
          <a:bodyPr wrap="none" rtlCol="0">
            <a:spAutoFit/>
          </a:bodyPr>
          <a:lstStyle/>
          <a:p>
            <a:r>
              <a:rPr lang="en-US" dirty="0"/>
              <a:t>d</a:t>
            </a:r>
            <a:r>
              <a:rPr lang="en-US" dirty="0" smtClean="0"/>
              <a:t>amaged field bindweed</a:t>
            </a:r>
            <a:endParaRPr lang="en-US" dirty="0"/>
          </a:p>
        </p:txBody>
      </p:sp>
    </p:spTree>
    <p:extLst>
      <p:ext uri="{BB962C8B-B14F-4D97-AF65-F5344CB8AC3E}">
        <p14:creationId xmlns:p14="http://schemas.microsoft.com/office/powerpoint/2010/main" val="27468965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6685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05600" y="762000"/>
            <a:ext cx="1894686" cy="369332"/>
          </a:xfrm>
          <a:prstGeom prst="rect">
            <a:avLst/>
          </a:prstGeom>
          <a:solidFill>
            <a:schemeClr val="accent6">
              <a:lumMod val="75000"/>
            </a:schemeClr>
          </a:solidFill>
        </p:spPr>
        <p:txBody>
          <a:bodyPr wrap="none" rtlCol="0">
            <a:spAutoFit/>
          </a:bodyPr>
          <a:lstStyle/>
          <a:p>
            <a:r>
              <a:rPr lang="en-US" dirty="0" smtClean="0"/>
              <a:t>Mite induced galls</a:t>
            </a:r>
            <a:endParaRPr lang="en-US" dirty="0"/>
          </a:p>
        </p:txBody>
      </p:sp>
      <p:cxnSp>
        <p:nvCxnSpPr>
          <p:cNvPr id="4" name="Straight Arrow Connector 3"/>
          <p:cNvCxnSpPr/>
          <p:nvPr/>
        </p:nvCxnSpPr>
        <p:spPr>
          <a:xfrm flipH="1">
            <a:off x="5867400" y="1131332"/>
            <a:ext cx="762000" cy="2402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4724400" y="1283732"/>
            <a:ext cx="2057400" cy="19166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048500" y="1371600"/>
            <a:ext cx="266700" cy="33528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251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Text Box 4"/>
          <p:cNvSpPr txBox="1">
            <a:spLocks noChangeArrowheads="1"/>
          </p:cNvSpPr>
          <p:nvPr/>
        </p:nvSpPr>
        <p:spPr bwMode="auto">
          <a:xfrm>
            <a:off x="833665" y="228600"/>
            <a:ext cx="73959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b="1" dirty="0"/>
              <a:t>Diffuse and spotted </a:t>
            </a:r>
            <a:r>
              <a:rPr lang="en-US" sz="2800" b="1" dirty="0" smtClean="0"/>
              <a:t>knapweed biological control</a:t>
            </a:r>
            <a:endParaRPr lang="en-US" sz="2800" b="1" dirty="0"/>
          </a:p>
        </p:txBody>
      </p:sp>
      <p:pic>
        <p:nvPicPr>
          <p:cNvPr id="931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1676400"/>
            <a:ext cx="2849562"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1" name="Picture 7" descr="w84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95400"/>
            <a:ext cx="28098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3192" name="Picture 8" descr="cda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429000"/>
            <a:ext cx="4648200" cy="314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304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45150" cy="477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7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2606675"/>
            <a:ext cx="4175125" cy="425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790" name="Text Box 6"/>
          <p:cNvSpPr txBox="1">
            <a:spLocks noChangeArrowheads="1"/>
          </p:cNvSpPr>
          <p:nvPr/>
        </p:nvSpPr>
        <p:spPr bwMode="auto">
          <a:xfrm>
            <a:off x="5868156" y="304800"/>
            <a:ext cx="3047244" cy="92333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i="1" dirty="0"/>
              <a:t>Cyphocleonus achates</a:t>
            </a:r>
          </a:p>
          <a:p>
            <a:pPr algn="ctr"/>
            <a:r>
              <a:rPr lang="en-US" dirty="0"/>
              <a:t>prefers spotted, will hit </a:t>
            </a:r>
            <a:r>
              <a:rPr lang="en-US" dirty="0" smtClean="0"/>
              <a:t>diffuse</a:t>
            </a:r>
          </a:p>
          <a:p>
            <a:pPr algn="ctr"/>
            <a:r>
              <a:rPr lang="en-US" dirty="0"/>
              <a:t>l</a:t>
            </a:r>
            <a:r>
              <a:rPr lang="en-US" dirty="0" smtClean="0"/>
              <a:t>arvae feed on roots</a:t>
            </a:r>
            <a:endParaRPr lang="en-US"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9" y="4776814"/>
            <a:ext cx="5925671" cy="208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7677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4921250" y="1027113"/>
            <a:ext cx="609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eggs</a:t>
            </a:r>
            <a:endParaRPr lang="en-US" dirty="0"/>
          </a:p>
        </p:txBody>
      </p:sp>
      <p:sp>
        <p:nvSpPr>
          <p:cNvPr id="89091" name="Text Box 3"/>
          <p:cNvSpPr txBox="1">
            <a:spLocks noChangeArrowheads="1"/>
          </p:cNvSpPr>
          <p:nvPr/>
        </p:nvSpPr>
        <p:spPr bwMode="auto">
          <a:xfrm>
            <a:off x="3717925" y="4684713"/>
            <a:ext cx="7761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pupae</a:t>
            </a:r>
            <a:endParaRPr lang="en-US" dirty="0"/>
          </a:p>
        </p:txBody>
      </p:sp>
      <p:sp>
        <p:nvSpPr>
          <p:cNvPr id="89092" name="Text Box 4"/>
          <p:cNvSpPr txBox="1">
            <a:spLocks noChangeArrowheads="1"/>
          </p:cNvSpPr>
          <p:nvPr/>
        </p:nvSpPr>
        <p:spPr bwMode="auto">
          <a:xfrm>
            <a:off x="76200" y="2855913"/>
            <a:ext cx="22047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a</a:t>
            </a:r>
            <a:r>
              <a:rPr lang="en-US" dirty="0" smtClean="0"/>
              <a:t>dults feed on foliage</a:t>
            </a:r>
            <a:endParaRPr lang="en-US" dirty="0"/>
          </a:p>
        </p:txBody>
      </p:sp>
      <p:sp>
        <p:nvSpPr>
          <p:cNvPr id="89093" name="Text Box 5"/>
          <p:cNvSpPr txBox="1">
            <a:spLocks noChangeArrowheads="1"/>
          </p:cNvSpPr>
          <p:nvPr/>
        </p:nvSpPr>
        <p:spPr bwMode="auto">
          <a:xfrm>
            <a:off x="6419850" y="3367087"/>
            <a:ext cx="8550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Larvae </a:t>
            </a:r>
            <a:endParaRPr lang="en-US" dirty="0"/>
          </a:p>
        </p:txBody>
      </p:sp>
      <p:pic>
        <p:nvPicPr>
          <p:cNvPr id="89098" name="Picture 10" descr="w84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86000"/>
            <a:ext cx="250507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89099" name="Picture 11" descr="w84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2514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89100" name="Rectangle 12"/>
          <p:cNvSpPr>
            <a:spLocks noChangeArrowheads="1"/>
          </p:cNvSpPr>
          <p:nvPr/>
        </p:nvSpPr>
        <p:spPr bwMode="auto">
          <a:xfrm>
            <a:off x="2743200" y="241013"/>
            <a:ext cx="28344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3200" i="1" dirty="0"/>
              <a:t>Larinus minutus</a:t>
            </a:r>
          </a:p>
        </p:txBody>
      </p:sp>
      <p:pic>
        <p:nvPicPr>
          <p:cNvPr id="89101" name="Picture 13" descr="Larinus minutus ad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00400"/>
            <a:ext cx="175260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89102" name="Picture 14" descr="L. minutus g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105400"/>
            <a:ext cx="15335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89103" name="Picture 15" descr="cda10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876800"/>
            <a:ext cx="21336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9104" name="Picture 16" descr="spknawd">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38100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9105" name="Picture 17" descr="135006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5000" y="304800"/>
            <a:ext cx="2743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9106" name="Text Box 18"/>
          <p:cNvSpPr txBox="1">
            <a:spLocks noChangeArrowheads="1"/>
          </p:cNvSpPr>
          <p:nvPr/>
        </p:nvSpPr>
        <p:spPr bwMode="auto">
          <a:xfrm>
            <a:off x="2438400" y="3886200"/>
            <a:ext cx="3154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Knapweeds (diffuse and spotted)</a:t>
            </a:r>
          </a:p>
        </p:txBody>
      </p:sp>
    </p:spTree>
    <p:extLst>
      <p:ext uri="{BB962C8B-B14F-4D97-AF65-F5344CB8AC3E}">
        <p14:creationId xmlns:p14="http://schemas.microsoft.com/office/powerpoint/2010/main" val="972599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76200"/>
            <a:ext cx="5712782" cy="707886"/>
          </a:xfrm>
          <a:prstGeom prst="rect">
            <a:avLst/>
          </a:prstGeom>
          <a:noFill/>
        </p:spPr>
        <p:txBody>
          <a:bodyPr wrap="none" rtlCol="0">
            <a:spAutoFit/>
          </a:bodyPr>
          <a:lstStyle/>
          <a:p>
            <a:r>
              <a:rPr lang="en-US" sz="4000" dirty="0" smtClean="0"/>
              <a:t>Tamarisk biological control</a:t>
            </a:r>
            <a:endParaRPr lang="en-US" sz="4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95400"/>
            <a:ext cx="3812486" cy="508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Saltcedar leaf beetles following relea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048000"/>
            <a:ext cx="433584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849898" y="1002268"/>
            <a:ext cx="2151102" cy="369332"/>
          </a:xfrm>
          <a:prstGeom prst="rect">
            <a:avLst/>
          </a:prstGeom>
          <a:noFill/>
        </p:spPr>
        <p:txBody>
          <a:bodyPr wrap="none" rtlCol="0">
            <a:spAutoFit/>
          </a:bodyPr>
          <a:lstStyle/>
          <a:p>
            <a:r>
              <a:rPr lang="en-US" i="1" dirty="0" smtClean="0"/>
              <a:t>Diorhabda carinulata</a:t>
            </a:r>
            <a:endParaRPr lang="en-US" i="1" dirty="0"/>
          </a:p>
        </p:txBody>
      </p:sp>
      <p:pic>
        <p:nvPicPr>
          <p:cNvPr id="6" name="Picture 3" descr="BuzzardDrawCreteSwarm2Sep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354" y="1317255"/>
            <a:ext cx="3726246" cy="294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101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What is biological control</a:t>
            </a:r>
            <a:r>
              <a:rPr lang="en-US" i="1" dirty="0" smtClean="0"/>
              <a:t>?</a:t>
            </a:r>
          </a:p>
          <a:p>
            <a:r>
              <a:rPr lang="en-US" dirty="0" smtClean="0"/>
              <a:t>Is biological control safe?</a:t>
            </a:r>
          </a:p>
          <a:p>
            <a:r>
              <a:rPr lang="en-US" dirty="0" smtClean="0"/>
              <a:t>Is biological control effective?</a:t>
            </a:r>
          </a:p>
          <a:p>
            <a:r>
              <a:rPr lang="en-US" dirty="0" smtClean="0"/>
              <a:t>What weeds can we control using biological agents?</a:t>
            </a:r>
          </a:p>
          <a:p>
            <a:r>
              <a:rPr lang="en-US" dirty="0" smtClean="0"/>
              <a:t>Russian knapweed, yellow toadflax and Canada thistle; new agents for rangeland weeds.</a:t>
            </a:r>
            <a:endParaRPr lang="en-US" dirty="0"/>
          </a:p>
        </p:txBody>
      </p:sp>
    </p:spTree>
    <p:extLst>
      <p:ext uri="{BB962C8B-B14F-4D97-AF65-F5344CB8AC3E}">
        <p14:creationId xmlns:p14="http://schemas.microsoft.com/office/powerpoint/2010/main" val="756649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0"/>
            <a:ext cx="5638800" cy="4229100"/>
          </a:xfrm>
          <a:prstGeom prst="rect">
            <a:avLst/>
          </a:prstGeom>
          <a:solidFill>
            <a:schemeClr val="bg1"/>
          </a:solidFill>
          <a:ln>
            <a:noFill/>
          </a:ln>
          <a:effectLst/>
          <a:extLs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57400"/>
            <a:ext cx="5576888"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13677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spect="1" noChangeArrowheads="1"/>
          </p:cNvSpPr>
          <p:nvPr/>
        </p:nvSpPr>
        <p:spPr bwMode="auto">
          <a:xfrm>
            <a:off x="2884488" y="4975225"/>
            <a:ext cx="2298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919538" eaLnBrk="0" hangingPunct="0">
              <a:defRPr>
                <a:solidFill>
                  <a:schemeClr val="tx1"/>
                </a:solidFill>
                <a:latin typeface="Arial" charset="0"/>
              </a:defRPr>
            </a:lvl1pPr>
            <a:lvl2pPr marL="742950" indent="-285750" defTabSz="3919538" eaLnBrk="0" hangingPunct="0">
              <a:defRPr>
                <a:solidFill>
                  <a:schemeClr val="tx1"/>
                </a:solidFill>
                <a:latin typeface="Arial" charset="0"/>
              </a:defRPr>
            </a:lvl2pPr>
            <a:lvl3pPr marL="1143000" indent="-228600" defTabSz="3919538" eaLnBrk="0" hangingPunct="0">
              <a:defRPr>
                <a:solidFill>
                  <a:schemeClr val="tx1"/>
                </a:solidFill>
                <a:latin typeface="Arial" charset="0"/>
              </a:defRPr>
            </a:lvl3pPr>
            <a:lvl4pPr marL="1600200" indent="-228600" defTabSz="3919538" eaLnBrk="0" hangingPunct="0">
              <a:defRPr>
                <a:solidFill>
                  <a:schemeClr val="tx1"/>
                </a:solidFill>
                <a:latin typeface="Arial" charset="0"/>
              </a:defRPr>
            </a:lvl4pPr>
            <a:lvl5pPr marL="2057400" indent="-228600" defTabSz="3919538" eaLnBrk="0" hangingPunct="0">
              <a:defRPr>
                <a:solidFill>
                  <a:schemeClr val="tx1"/>
                </a:solidFill>
                <a:latin typeface="Arial" charset="0"/>
              </a:defRPr>
            </a:lvl5pPr>
            <a:lvl6pPr marL="2514600" indent="-228600" algn="ctr" defTabSz="3919538" eaLnBrk="0" fontAlgn="base" hangingPunct="0">
              <a:spcBef>
                <a:spcPct val="0"/>
              </a:spcBef>
              <a:spcAft>
                <a:spcPct val="0"/>
              </a:spcAft>
              <a:defRPr>
                <a:solidFill>
                  <a:schemeClr val="tx1"/>
                </a:solidFill>
                <a:latin typeface="Arial" charset="0"/>
              </a:defRPr>
            </a:lvl6pPr>
            <a:lvl7pPr marL="2971800" indent="-228600" algn="ctr" defTabSz="3919538" eaLnBrk="0" fontAlgn="base" hangingPunct="0">
              <a:spcBef>
                <a:spcPct val="0"/>
              </a:spcBef>
              <a:spcAft>
                <a:spcPct val="0"/>
              </a:spcAft>
              <a:defRPr>
                <a:solidFill>
                  <a:schemeClr val="tx1"/>
                </a:solidFill>
                <a:latin typeface="Arial" charset="0"/>
              </a:defRPr>
            </a:lvl7pPr>
            <a:lvl8pPr marL="3429000" indent="-228600" algn="ctr" defTabSz="3919538" eaLnBrk="0" fontAlgn="base" hangingPunct="0">
              <a:spcBef>
                <a:spcPct val="0"/>
              </a:spcBef>
              <a:spcAft>
                <a:spcPct val="0"/>
              </a:spcAft>
              <a:defRPr>
                <a:solidFill>
                  <a:schemeClr val="tx1"/>
                </a:solidFill>
                <a:latin typeface="Arial" charset="0"/>
              </a:defRPr>
            </a:lvl8pPr>
            <a:lvl9pPr marL="3886200" indent="-228600" algn="ctr" defTabSz="3919538" eaLnBrk="0" fontAlgn="base" hangingPunct="0">
              <a:spcBef>
                <a:spcPct val="0"/>
              </a:spcBef>
              <a:spcAft>
                <a:spcPct val="0"/>
              </a:spcAft>
              <a:defRPr>
                <a:solidFill>
                  <a:schemeClr val="tx1"/>
                </a:solidFill>
                <a:latin typeface="Arial" charset="0"/>
              </a:defRPr>
            </a:lvl9pPr>
          </a:lstStyle>
          <a:p>
            <a:pPr eaLnBrk="1" hangingPunct="1"/>
            <a:r>
              <a:rPr lang="en-US" sz="2400" b="1">
                <a:solidFill>
                  <a:schemeClr val="bg1"/>
                </a:solidFill>
                <a:cs typeface="Arial" charset="0"/>
              </a:rPr>
              <a:t>Larva</a:t>
            </a:r>
            <a:endParaRPr lang="en-US" sz="2400" b="1" i="1">
              <a:solidFill>
                <a:schemeClr val="bg1"/>
              </a:solidFill>
              <a:cs typeface="Arial" charset="0"/>
            </a:endParaRPr>
          </a:p>
        </p:txBody>
      </p:sp>
      <p:sp>
        <p:nvSpPr>
          <p:cNvPr id="4102" name="Text Box 6"/>
          <p:cNvSpPr txBox="1">
            <a:spLocks noChangeAspect="1" noChangeArrowheads="1"/>
          </p:cNvSpPr>
          <p:nvPr/>
        </p:nvSpPr>
        <p:spPr bwMode="auto">
          <a:xfrm>
            <a:off x="1295400" y="609600"/>
            <a:ext cx="1828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919538" eaLnBrk="0" hangingPunct="0">
              <a:defRPr>
                <a:solidFill>
                  <a:schemeClr val="tx1"/>
                </a:solidFill>
                <a:latin typeface="Arial" charset="0"/>
              </a:defRPr>
            </a:lvl1pPr>
            <a:lvl2pPr marL="742950" indent="-285750" defTabSz="3919538" eaLnBrk="0" hangingPunct="0">
              <a:defRPr>
                <a:solidFill>
                  <a:schemeClr val="tx1"/>
                </a:solidFill>
                <a:latin typeface="Arial" charset="0"/>
              </a:defRPr>
            </a:lvl2pPr>
            <a:lvl3pPr marL="1143000" indent="-228600" defTabSz="3919538" eaLnBrk="0" hangingPunct="0">
              <a:defRPr>
                <a:solidFill>
                  <a:schemeClr val="tx1"/>
                </a:solidFill>
                <a:latin typeface="Arial" charset="0"/>
              </a:defRPr>
            </a:lvl3pPr>
            <a:lvl4pPr marL="1600200" indent="-228600" defTabSz="3919538" eaLnBrk="0" hangingPunct="0">
              <a:defRPr>
                <a:solidFill>
                  <a:schemeClr val="tx1"/>
                </a:solidFill>
                <a:latin typeface="Arial" charset="0"/>
              </a:defRPr>
            </a:lvl4pPr>
            <a:lvl5pPr marL="2057400" indent="-228600" defTabSz="3919538" eaLnBrk="0" hangingPunct="0">
              <a:defRPr>
                <a:solidFill>
                  <a:schemeClr val="tx1"/>
                </a:solidFill>
                <a:latin typeface="Arial" charset="0"/>
              </a:defRPr>
            </a:lvl5pPr>
            <a:lvl6pPr marL="2514600" indent="-228600" algn="ctr" defTabSz="3919538" eaLnBrk="0" fontAlgn="base" hangingPunct="0">
              <a:spcBef>
                <a:spcPct val="0"/>
              </a:spcBef>
              <a:spcAft>
                <a:spcPct val="0"/>
              </a:spcAft>
              <a:defRPr>
                <a:solidFill>
                  <a:schemeClr val="tx1"/>
                </a:solidFill>
                <a:latin typeface="Arial" charset="0"/>
              </a:defRPr>
            </a:lvl6pPr>
            <a:lvl7pPr marL="2971800" indent="-228600" algn="ctr" defTabSz="3919538" eaLnBrk="0" fontAlgn="base" hangingPunct="0">
              <a:spcBef>
                <a:spcPct val="0"/>
              </a:spcBef>
              <a:spcAft>
                <a:spcPct val="0"/>
              </a:spcAft>
              <a:defRPr>
                <a:solidFill>
                  <a:schemeClr val="tx1"/>
                </a:solidFill>
                <a:latin typeface="Arial" charset="0"/>
              </a:defRPr>
            </a:lvl7pPr>
            <a:lvl8pPr marL="3429000" indent="-228600" algn="ctr" defTabSz="3919538" eaLnBrk="0" fontAlgn="base" hangingPunct="0">
              <a:spcBef>
                <a:spcPct val="0"/>
              </a:spcBef>
              <a:spcAft>
                <a:spcPct val="0"/>
              </a:spcAft>
              <a:defRPr>
                <a:solidFill>
                  <a:schemeClr val="tx1"/>
                </a:solidFill>
                <a:latin typeface="Arial" charset="0"/>
              </a:defRPr>
            </a:lvl8pPr>
            <a:lvl9pPr marL="3886200" indent="-228600" algn="ctr" defTabSz="3919538" eaLnBrk="0" fontAlgn="base" hangingPunct="0">
              <a:spcBef>
                <a:spcPct val="0"/>
              </a:spcBef>
              <a:spcAft>
                <a:spcPct val="0"/>
              </a:spcAft>
              <a:defRPr>
                <a:solidFill>
                  <a:schemeClr val="tx1"/>
                </a:solidFill>
                <a:latin typeface="Arial" charset="0"/>
              </a:defRPr>
            </a:lvl9pPr>
          </a:lstStyle>
          <a:p>
            <a:pPr algn="l" eaLnBrk="1" hangingPunct="1"/>
            <a:r>
              <a:rPr lang="en-US" sz="1200" b="1">
                <a:solidFill>
                  <a:srgbClr val="000099"/>
                </a:solidFill>
                <a:cs typeface="Arial" charset="0"/>
              </a:rPr>
              <a:t>egg mass</a:t>
            </a:r>
            <a:endParaRPr lang="en-US" sz="1200" b="1" i="1">
              <a:solidFill>
                <a:srgbClr val="000099"/>
              </a:solidFill>
              <a:cs typeface="Arial" charset="0"/>
            </a:endParaRPr>
          </a:p>
        </p:txBody>
      </p:sp>
      <p:sp>
        <p:nvSpPr>
          <p:cNvPr id="4103" name="Text Box 7"/>
          <p:cNvSpPr txBox="1">
            <a:spLocks noChangeArrowheads="1"/>
          </p:cNvSpPr>
          <p:nvPr/>
        </p:nvSpPr>
        <p:spPr bwMode="auto">
          <a:xfrm>
            <a:off x="609600" y="6156325"/>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2000" b="1">
                <a:solidFill>
                  <a:schemeClr val="tx2"/>
                </a:solidFill>
              </a:rPr>
              <a:t> </a:t>
            </a:r>
            <a:r>
              <a:rPr lang="en-US" sz="2000" b="1" i="1">
                <a:solidFill>
                  <a:schemeClr val="tx2"/>
                </a:solidFill>
              </a:rPr>
              <a:t>Diorhabda carinulata</a:t>
            </a:r>
            <a:endParaRPr lang="en-US" sz="2000" b="1">
              <a:solidFill>
                <a:schemeClr val="tx2"/>
              </a:solidFill>
            </a:endParaRPr>
          </a:p>
        </p:txBody>
      </p:sp>
      <p:pic>
        <p:nvPicPr>
          <p:cNvPr id="4104" name="Picture 8" descr="DIORHABDA ELONGATA DESERTICOLA FUKANG MALE P3B9N2B dark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133600"/>
            <a:ext cx="2181225" cy="3113088"/>
          </a:xfrm>
          <a:prstGeom prst="rect">
            <a:avLst/>
          </a:prstGeom>
          <a:solidFill>
            <a:schemeClr val="bg1">
              <a:alpha val="0"/>
            </a:schemeClr>
          </a:solidFill>
          <a:ln>
            <a:noFill/>
          </a:ln>
          <a:extLst>
            <a:ext uri="{91240B29-F687-4F45-9708-019B960494DF}">
              <a14:hiddenLine xmlns:a14="http://schemas.microsoft.com/office/drawing/2010/main" w="127000" cmpd="tri">
                <a:solidFill>
                  <a:srgbClr val="008000"/>
                </a:solidFill>
                <a:miter lim="800000"/>
                <a:headEnd/>
                <a:tailEnd/>
              </a14:hiddenLine>
            </a:ext>
          </a:extLst>
        </p:spPr>
      </p:pic>
      <p:sp>
        <p:nvSpPr>
          <p:cNvPr id="4105" name="Text Box 9"/>
          <p:cNvSpPr txBox="1">
            <a:spLocks noChangeAspect="1" noChangeArrowheads="1"/>
          </p:cNvSpPr>
          <p:nvPr/>
        </p:nvSpPr>
        <p:spPr bwMode="auto">
          <a:xfrm>
            <a:off x="5638800" y="5029200"/>
            <a:ext cx="2286000" cy="3048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919538" eaLnBrk="0" hangingPunct="0">
              <a:defRPr>
                <a:solidFill>
                  <a:schemeClr val="tx1"/>
                </a:solidFill>
                <a:latin typeface="Arial" charset="0"/>
              </a:defRPr>
            </a:lvl1pPr>
            <a:lvl2pPr marL="742950" indent="-285750" defTabSz="3919538" eaLnBrk="0" hangingPunct="0">
              <a:defRPr>
                <a:solidFill>
                  <a:schemeClr val="tx1"/>
                </a:solidFill>
                <a:latin typeface="Arial" charset="0"/>
              </a:defRPr>
            </a:lvl2pPr>
            <a:lvl3pPr marL="1143000" indent="-228600" defTabSz="3919538" eaLnBrk="0" hangingPunct="0">
              <a:defRPr>
                <a:solidFill>
                  <a:schemeClr val="tx1"/>
                </a:solidFill>
                <a:latin typeface="Arial" charset="0"/>
              </a:defRPr>
            </a:lvl3pPr>
            <a:lvl4pPr marL="1600200" indent="-228600" defTabSz="3919538" eaLnBrk="0" hangingPunct="0">
              <a:defRPr>
                <a:solidFill>
                  <a:schemeClr val="tx1"/>
                </a:solidFill>
                <a:latin typeface="Arial" charset="0"/>
              </a:defRPr>
            </a:lvl4pPr>
            <a:lvl5pPr marL="2057400" indent="-228600" defTabSz="3919538" eaLnBrk="0" hangingPunct="0">
              <a:defRPr>
                <a:solidFill>
                  <a:schemeClr val="tx1"/>
                </a:solidFill>
                <a:latin typeface="Arial" charset="0"/>
              </a:defRPr>
            </a:lvl5pPr>
            <a:lvl6pPr marL="2514600" indent="-228600" algn="ctr" defTabSz="3919538" eaLnBrk="0" fontAlgn="base" hangingPunct="0">
              <a:spcBef>
                <a:spcPct val="0"/>
              </a:spcBef>
              <a:spcAft>
                <a:spcPct val="0"/>
              </a:spcAft>
              <a:defRPr>
                <a:solidFill>
                  <a:schemeClr val="tx1"/>
                </a:solidFill>
                <a:latin typeface="Arial" charset="0"/>
              </a:defRPr>
            </a:lvl6pPr>
            <a:lvl7pPr marL="2971800" indent="-228600" algn="ctr" defTabSz="3919538" eaLnBrk="0" fontAlgn="base" hangingPunct="0">
              <a:spcBef>
                <a:spcPct val="0"/>
              </a:spcBef>
              <a:spcAft>
                <a:spcPct val="0"/>
              </a:spcAft>
              <a:defRPr>
                <a:solidFill>
                  <a:schemeClr val="tx1"/>
                </a:solidFill>
                <a:latin typeface="Arial" charset="0"/>
              </a:defRPr>
            </a:lvl7pPr>
            <a:lvl8pPr marL="3429000" indent="-228600" algn="ctr" defTabSz="3919538" eaLnBrk="0" fontAlgn="base" hangingPunct="0">
              <a:spcBef>
                <a:spcPct val="0"/>
              </a:spcBef>
              <a:spcAft>
                <a:spcPct val="0"/>
              </a:spcAft>
              <a:defRPr>
                <a:solidFill>
                  <a:schemeClr val="tx1"/>
                </a:solidFill>
                <a:latin typeface="Arial" charset="0"/>
              </a:defRPr>
            </a:lvl8pPr>
            <a:lvl9pPr marL="3886200" indent="-228600" algn="ctr" defTabSz="3919538" eaLnBrk="0" fontAlgn="base" hangingPunct="0">
              <a:spcBef>
                <a:spcPct val="0"/>
              </a:spcBef>
              <a:spcAft>
                <a:spcPct val="0"/>
              </a:spcAft>
              <a:defRPr>
                <a:solidFill>
                  <a:schemeClr val="tx1"/>
                </a:solidFill>
                <a:latin typeface="Arial" charset="0"/>
              </a:defRPr>
            </a:lvl9pPr>
          </a:lstStyle>
          <a:p>
            <a:pPr algn="l" eaLnBrk="1" hangingPunct="1"/>
            <a:r>
              <a:rPr lang="en-US" sz="1400" b="1">
                <a:solidFill>
                  <a:srgbClr val="000099"/>
                </a:solidFill>
                <a:cs typeface="Arial" charset="0"/>
              </a:rPr>
              <a:t>               Adult</a:t>
            </a:r>
            <a:endParaRPr lang="en-US" sz="1400" b="1" i="1">
              <a:solidFill>
                <a:srgbClr val="000099"/>
              </a:solidFill>
              <a:cs typeface="Arial" charset="0"/>
            </a:endParaRPr>
          </a:p>
        </p:txBody>
      </p:sp>
    </p:spTree>
    <p:extLst>
      <p:ext uri="{BB962C8B-B14F-4D97-AF65-F5344CB8AC3E}">
        <p14:creationId xmlns:p14="http://schemas.microsoft.com/office/powerpoint/2010/main" val="1634712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1524000" y="5715000"/>
            <a:ext cx="1847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t>Bedrock 2007</a:t>
            </a:r>
          </a:p>
          <a:p>
            <a:pPr eaLnBrk="1" hangingPunct="1"/>
            <a:r>
              <a:rPr lang="en-US"/>
              <a:t>(prior to beetles)</a:t>
            </a:r>
          </a:p>
        </p:txBody>
      </p:sp>
      <p:sp>
        <p:nvSpPr>
          <p:cNvPr id="17411" name="Text Box 4"/>
          <p:cNvSpPr txBox="1">
            <a:spLocks noChangeArrowheads="1"/>
          </p:cNvSpPr>
          <p:nvPr/>
        </p:nvSpPr>
        <p:spPr bwMode="auto">
          <a:xfrm>
            <a:off x="6096000" y="5410200"/>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t>Bedrock 2010</a:t>
            </a: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04800"/>
            <a:ext cx="36004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3886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661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1524000" y="5715000"/>
            <a:ext cx="1847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solidFill>
                  <a:prstClr val="black"/>
                </a:solidFill>
              </a:rPr>
              <a:t>Bedrock 2007</a:t>
            </a:r>
          </a:p>
          <a:p>
            <a:pPr eaLnBrk="1" hangingPunct="1"/>
            <a:r>
              <a:rPr lang="en-US">
                <a:solidFill>
                  <a:prstClr val="black"/>
                </a:solidFill>
              </a:rPr>
              <a:t>(prior to beetles)</a:t>
            </a:r>
          </a:p>
        </p:txBody>
      </p:sp>
      <p:pic>
        <p:nvPicPr>
          <p:cNvPr id="174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3886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762000" y="4419600"/>
            <a:ext cx="1600200" cy="304800"/>
          </a:xfrm>
          <a:prstGeom prst="straightConnector1">
            <a:avLst/>
          </a:prstGeom>
          <a:ln w="381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3048000" y="4876800"/>
            <a:ext cx="8382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86200" y="762000"/>
            <a:ext cx="228600" cy="42672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886200" y="4343400"/>
            <a:ext cx="304800" cy="6096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93711"/>
            <a:ext cx="3597275"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350" y="5684837"/>
            <a:ext cx="16954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V="1">
            <a:off x="7315200" y="3657600"/>
            <a:ext cx="114300" cy="15240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315200" y="4495800"/>
            <a:ext cx="304800" cy="6096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638800" y="5029200"/>
            <a:ext cx="1676400" cy="1524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60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205165027"/>
              </p:ext>
            </p:extLst>
          </p:nvPr>
        </p:nvGraphicFramePr>
        <p:xfrm>
          <a:off x="381000" y="1066800"/>
          <a:ext cx="8305800" cy="4419601"/>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Arrow Connector 2"/>
          <p:cNvCxnSpPr/>
          <p:nvPr/>
        </p:nvCxnSpPr>
        <p:spPr>
          <a:xfrm flipH="1">
            <a:off x="1905000" y="3200400"/>
            <a:ext cx="304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362200" y="3200400"/>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743200" y="3200400"/>
            <a:ext cx="76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71800" y="3200400"/>
            <a:ext cx="304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52600" y="2847201"/>
            <a:ext cx="1549463" cy="276999"/>
          </a:xfrm>
          <a:prstGeom prst="rect">
            <a:avLst/>
          </a:prstGeom>
          <a:noFill/>
        </p:spPr>
        <p:txBody>
          <a:bodyPr wrap="none" rtlCol="0">
            <a:spAutoFit/>
          </a:bodyPr>
          <a:lstStyle/>
          <a:p>
            <a:r>
              <a:rPr lang="en-US" sz="1200" dirty="0"/>
              <a:t>f</a:t>
            </a:r>
            <a:r>
              <a:rPr lang="en-US" sz="1200" dirty="0" smtClean="0"/>
              <a:t>ew or no defoliations</a:t>
            </a:r>
            <a:endParaRPr lang="en-US" sz="1200" dirty="0"/>
          </a:p>
        </p:txBody>
      </p:sp>
      <p:sp>
        <p:nvSpPr>
          <p:cNvPr id="12" name="TextBox 11"/>
          <p:cNvSpPr txBox="1"/>
          <p:nvPr/>
        </p:nvSpPr>
        <p:spPr>
          <a:xfrm>
            <a:off x="3670332" y="3593068"/>
            <a:ext cx="292068"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8079131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859114770"/>
              </p:ext>
            </p:extLst>
          </p:nvPr>
        </p:nvGraphicFramePr>
        <p:xfrm>
          <a:off x="914400" y="1066800"/>
          <a:ext cx="7658100" cy="3657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40992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4191000" cy="5489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724" y="3125616"/>
            <a:ext cx="4698076" cy="3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48200" y="543254"/>
            <a:ext cx="4238661" cy="646331"/>
          </a:xfrm>
          <a:prstGeom prst="rect">
            <a:avLst/>
          </a:prstGeom>
          <a:noFill/>
        </p:spPr>
        <p:txBody>
          <a:bodyPr wrap="none" rtlCol="0">
            <a:spAutoFit/>
          </a:bodyPr>
          <a:lstStyle/>
          <a:p>
            <a:r>
              <a:rPr lang="en-US" sz="3600" i="1" dirty="0" smtClean="0">
                <a:solidFill>
                  <a:prstClr val="black"/>
                </a:solidFill>
              </a:rPr>
              <a:t>Coniatus splendidulus</a:t>
            </a:r>
            <a:endParaRPr lang="en-US" sz="3600" i="1" dirty="0">
              <a:solidFill>
                <a:prstClr val="black"/>
              </a:solidFill>
            </a:endParaRPr>
          </a:p>
        </p:txBody>
      </p:sp>
      <p:sp>
        <p:nvSpPr>
          <p:cNvPr id="4" name="TextBox 3"/>
          <p:cNvSpPr txBox="1"/>
          <p:nvPr/>
        </p:nvSpPr>
        <p:spPr>
          <a:xfrm>
            <a:off x="4829000" y="1905000"/>
            <a:ext cx="4010200" cy="369332"/>
          </a:xfrm>
          <a:prstGeom prst="rect">
            <a:avLst/>
          </a:prstGeom>
          <a:noFill/>
        </p:spPr>
        <p:txBody>
          <a:bodyPr wrap="none" rtlCol="0">
            <a:spAutoFit/>
          </a:bodyPr>
          <a:lstStyle/>
          <a:p>
            <a:r>
              <a:rPr lang="en-US" dirty="0" smtClean="0">
                <a:solidFill>
                  <a:prstClr val="black"/>
                </a:solidFill>
              </a:rPr>
              <a:t>A new tamarisk feeder enters the system</a:t>
            </a:r>
            <a:endParaRPr lang="en-US" dirty="0">
              <a:solidFill>
                <a:prstClr val="black"/>
              </a:solidFill>
            </a:endParaRPr>
          </a:p>
        </p:txBody>
      </p:sp>
    </p:spTree>
    <p:extLst>
      <p:ext uri="{BB962C8B-B14F-4D97-AF65-F5344CB8AC3E}">
        <p14:creationId xmlns:p14="http://schemas.microsoft.com/office/powerpoint/2010/main" val="2715396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343400" cy="342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505200"/>
            <a:ext cx="412671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24400" y="685800"/>
            <a:ext cx="4025782" cy="369332"/>
          </a:xfrm>
          <a:prstGeom prst="rect">
            <a:avLst/>
          </a:prstGeom>
          <a:noFill/>
        </p:spPr>
        <p:txBody>
          <a:bodyPr wrap="none" rtlCol="0">
            <a:spAutoFit/>
          </a:bodyPr>
          <a:lstStyle/>
          <a:p>
            <a:r>
              <a:rPr lang="en-US" i="1" dirty="0" smtClean="0">
                <a:solidFill>
                  <a:prstClr val="black"/>
                </a:solidFill>
              </a:rPr>
              <a:t>Coniatus</a:t>
            </a:r>
            <a:r>
              <a:rPr lang="en-US" dirty="0" smtClean="0">
                <a:solidFill>
                  <a:prstClr val="black"/>
                </a:solidFill>
              </a:rPr>
              <a:t> larva on tamarisk, highly cryptic</a:t>
            </a:r>
            <a:endParaRPr lang="en-US" dirty="0">
              <a:solidFill>
                <a:prstClr val="black"/>
              </a:solidFill>
            </a:endParaRPr>
          </a:p>
        </p:txBody>
      </p:sp>
      <p:sp>
        <p:nvSpPr>
          <p:cNvPr id="4" name="TextBox 3"/>
          <p:cNvSpPr txBox="1"/>
          <p:nvPr/>
        </p:nvSpPr>
        <p:spPr>
          <a:xfrm>
            <a:off x="76201" y="4724400"/>
            <a:ext cx="4572000" cy="923330"/>
          </a:xfrm>
          <a:prstGeom prst="rect">
            <a:avLst/>
          </a:prstGeom>
          <a:noFill/>
        </p:spPr>
        <p:txBody>
          <a:bodyPr wrap="square" rtlCol="0">
            <a:spAutoFit/>
          </a:bodyPr>
          <a:lstStyle/>
          <a:p>
            <a:pPr algn="ctr"/>
            <a:r>
              <a:rPr lang="en-US" dirty="0" smtClean="0">
                <a:solidFill>
                  <a:prstClr val="black"/>
                </a:solidFill>
              </a:rPr>
              <a:t>Woven basket where </a:t>
            </a:r>
            <a:r>
              <a:rPr lang="en-US" i="1" dirty="0" smtClean="0">
                <a:solidFill>
                  <a:prstClr val="black"/>
                </a:solidFill>
              </a:rPr>
              <a:t>Coniatus</a:t>
            </a:r>
            <a:r>
              <a:rPr lang="en-US" dirty="0" smtClean="0">
                <a:solidFill>
                  <a:prstClr val="black"/>
                </a:solidFill>
              </a:rPr>
              <a:t> pupates</a:t>
            </a:r>
          </a:p>
          <a:p>
            <a:pPr algn="ctr"/>
            <a:r>
              <a:rPr lang="en-US" dirty="0" smtClean="0">
                <a:solidFill>
                  <a:prstClr val="black"/>
                </a:solidFill>
              </a:rPr>
              <a:t>This offers protection from predators found in the leaf litter.</a:t>
            </a:r>
            <a:endParaRPr lang="en-US" dirty="0">
              <a:solidFill>
                <a:prstClr val="black"/>
              </a:solidFill>
            </a:endParaRPr>
          </a:p>
        </p:txBody>
      </p:sp>
      <p:sp>
        <p:nvSpPr>
          <p:cNvPr id="5" name="Oval 4"/>
          <p:cNvSpPr/>
          <p:nvPr/>
        </p:nvSpPr>
        <p:spPr>
          <a:xfrm>
            <a:off x="1066800" y="533400"/>
            <a:ext cx="1752600" cy="1099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59042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1" y="228600"/>
            <a:ext cx="7620000" cy="1384995"/>
          </a:xfrm>
          <a:prstGeom prst="rect">
            <a:avLst/>
          </a:prstGeom>
          <a:noFill/>
        </p:spPr>
        <p:txBody>
          <a:bodyPr wrap="square" rtlCol="0">
            <a:spAutoFit/>
          </a:bodyPr>
          <a:lstStyle/>
          <a:p>
            <a:pPr algn="ctr"/>
            <a:r>
              <a:rPr lang="en-US" sz="2800" i="1" dirty="0" smtClean="0"/>
              <a:t>Coniatus</a:t>
            </a:r>
            <a:r>
              <a:rPr lang="en-US" sz="2800" dirty="0" smtClean="0"/>
              <a:t> begin feeding earlier in the spring and remain active later in the summer/fall than </a:t>
            </a:r>
            <a:r>
              <a:rPr lang="en-US" sz="2800" i="1" dirty="0" smtClean="0"/>
              <a:t>Diorhabda</a:t>
            </a:r>
            <a:endParaRPr lang="en-US" sz="2800" i="1" dirty="0"/>
          </a:p>
        </p:txBody>
      </p:sp>
      <p:pic>
        <p:nvPicPr>
          <p:cNvPr id="348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057400"/>
            <a:ext cx="3428872" cy="434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29200" y="2438400"/>
            <a:ext cx="4114800" cy="1754326"/>
          </a:xfrm>
          <a:prstGeom prst="rect">
            <a:avLst/>
          </a:prstGeom>
          <a:noFill/>
        </p:spPr>
        <p:txBody>
          <a:bodyPr wrap="square" rtlCol="0">
            <a:spAutoFit/>
          </a:bodyPr>
          <a:lstStyle/>
          <a:p>
            <a:r>
              <a:rPr lang="en-US" dirty="0" smtClean="0"/>
              <a:t>Tamarisk branch collected September 28.  </a:t>
            </a:r>
            <a:r>
              <a:rPr lang="en-US" i="1" dirty="0" smtClean="0"/>
              <a:t>Diorhabda</a:t>
            </a:r>
            <a:r>
              <a:rPr lang="en-US" dirty="0" smtClean="0"/>
              <a:t> have been in diapause for about 30 days, </a:t>
            </a:r>
            <a:r>
              <a:rPr lang="en-US" i="1" dirty="0" smtClean="0"/>
              <a:t>Coniatus</a:t>
            </a:r>
            <a:r>
              <a:rPr lang="en-US" dirty="0" smtClean="0"/>
              <a:t> populations have exploded on the regrowth.  Adults abundant, baskets abundant on branches with regrowth.</a:t>
            </a:r>
            <a:endParaRPr lang="en-US" dirty="0"/>
          </a:p>
        </p:txBody>
      </p:sp>
      <p:cxnSp>
        <p:nvCxnSpPr>
          <p:cNvPr id="5" name="Straight Arrow Connector 4"/>
          <p:cNvCxnSpPr/>
          <p:nvPr/>
        </p:nvCxnSpPr>
        <p:spPr>
          <a:xfrm flipH="1">
            <a:off x="1981200" y="3429000"/>
            <a:ext cx="3048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0685" y="3885406"/>
            <a:ext cx="40163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925" y="4048282"/>
            <a:ext cx="40163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017" y="4572000"/>
            <a:ext cx="40163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836" y="4876800"/>
            <a:ext cx="40163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654" y="5116989"/>
            <a:ext cx="40163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486400"/>
            <a:ext cx="40163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595429"/>
            <a:ext cx="40163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686" y="3233737"/>
            <a:ext cx="40163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1158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244738"/>
            <a:ext cx="4939553" cy="658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657600"/>
            <a:ext cx="4231532" cy="317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1" y="762000"/>
            <a:ext cx="3657600" cy="1477328"/>
          </a:xfrm>
          <a:prstGeom prst="rect">
            <a:avLst/>
          </a:prstGeom>
          <a:noFill/>
        </p:spPr>
        <p:txBody>
          <a:bodyPr wrap="square" rtlCol="0">
            <a:spAutoFit/>
          </a:bodyPr>
          <a:lstStyle/>
          <a:p>
            <a:r>
              <a:rPr lang="en-US" dirty="0" smtClean="0"/>
              <a:t>There are major tamarisk infestations south of Eads.  </a:t>
            </a:r>
            <a:r>
              <a:rPr lang="en-US" i="1" dirty="0" smtClean="0"/>
              <a:t>Diorhabda</a:t>
            </a:r>
            <a:r>
              <a:rPr lang="en-US" dirty="0" smtClean="0"/>
              <a:t> have established there and </a:t>
            </a:r>
            <a:r>
              <a:rPr lang="en-US" i="1" dirty="0" smtClean="0"/>
              <a:t>Coniatus</a:t>
            </a:r>
            <a:r>
              <a:rPr lang="en-US" dirty="0" smtClean="0"/>
              <a:t> have now become abundant in some areas.</a:t>
            </a:r>
            <a:endParaRPr lang="en-US" dirty="0"/>
          </a:p>
        </p:txBody>
      </p:sp>
    </p:spTree>
    <p:extLst>
      <p:ext uri="{BB962C8B-B14F-4D97-AF65-F5344CB8AC3E}">
        <p14:creationId xmlns:p14="http://schemas.microsoft.com/office/powerpoint/2010/main" val="5151248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bean\Pictures\2014-08-22 Arkansas basin 8-18-14\Coniatus plus damage near Ead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228600"/>
            <a:ext cx="6670675" cy="63467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0" y="1905000"/>
            <a:ext cx="884538" cy="369332"/>
          </a:xfrm>
          <a:prstGeom prst="rect">
            <a:avLst/>
          </a:prstGeom>
          <a:noFill/>
        </p:spPr>
        <p:txBody>
          <a:bodyPr wrap="none" rtlCol="0">
            <a:spAutoFit/>
          </a:bodyPr>
          <a:lstStyle/>
          <a:p>
            <a:r>
              <a:rPr lang="en-US" dirty="0" smtClean="0"/>
              <a:t>baskets</a:t>
            </a:r>
            <a:endParaRPr lang="en-US" dirty="0"/>
          </a:p>
        </p:txBody>
      </p:sp>
      <p:cxnSp>
        <p:nvCxnSpPr>
          <p:cNvPr id="5" name="Straight Arrow Connector 4"/>
          <p:cNvCxnSpPr/>
          <p:nvPr/>
        </p:nvCxnSpPr>
        <p:spPr>
          <a:xfrm flipH="1">
            <a:off x="4343400" y="2133600"/>
            <a:ext cx="6096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395269" y="2362200"/>
            <a:ext cx="167331" cy="1752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67141" y="2971800"/>
            <a:ext cx="757259" cy="369332"/>
          </a:xfrm>
          <a:prstGeom prst="rect">
            <a:avLst/>
          </a:prstGeom>
          <a:noFill/>
        </p:spPr>
        <p:txBody>
          <a:bodyPr wrap="none" rtlCol="0">
            <a:spAutoFit/>
          </a:bodyPr>
          <a:lstStyle/>
          <a:p>
            <a:r>
              <a:rPr lang="en-US" dirty="0" smtClean="0"/>
              <a:t>larvae</a:t>
            </a:r>
            <a:endParaRPr lang="en-US" dirty="0"/>
          </a:p>
        </p:txBody>
      </p:sp>
      <p:cxnSp>
        <p:nvCxnSpPr>
          <p:cNvPr id="8" name="Straight Arrow Connector 7"/>
          <p:cNvCxnSpPr/>
          <p:nvPr/>
        </p:nvCxnSpPr>
        <p:spPr>
          <a:xfrm flipH="1">
            <a:off x="3048000" y="3238500"/>
            <a:ext cx="919141" cy="3200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2667000" y="2400300"/>
            <a:ext cx="1188290" cy="6418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67141" y="3886200"/>
            <a:ext cx="934551" cy="369332"/>
          </a:xfrm>
          <a:prstGeom prst="rect">
            <a:avLst/>
          </a:prstGeom>
          <a:noFill/>
        </p:spPr>
        <p:txBody>
          <a:bodyPr wrap="none" rtlCol="0">
            <a:spAutoFit/>
          </a:bodyPr>
          <a:lstStyle/>
          <a:p>
            <a:r>
              <a:rPr lang="en-US" dirty="0" smtClean="0"/>
              <a:t>damage</a:t>
            </a:r>
            <a:endParaRPr lang="en-US" dirty="0"/>
          </a:p>
        </p:txBody>
      </p:sp>
      <p:cxnSp>
        <p:nvCxnSpPr>
          <p:cNvPr id="11" name="Straight Arrow Connector 10"/>
          <p:cNvCxnSpPr/>
          <p:nvPr/>
        </p:nvCxnSpPr>
        <p:spPr>
          <a:xfrm>
            <a:off x="4579408" y="4293863"/>
            <a:ext cx="144992" cy="15735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362200" y="4114800"/>
            <a:ext cx="1604941" cy="3581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74077" y="457200"/>
            <a:ext cx="2920928" cy="369332"/>
          </a:xfrm>
          <a:prstGeom prst="rect">
            <a:avLst/>
          </a:prstGeom>
          <a:solidFill>
            <a:srgbClr val="92D050"/>
          </a:solidFill>
        </p:spPr>
        <p:txBody>
          <a:bodyPr wrap="none" rtlCol="0">
            <a:spAutoFit/>
          </a:bodyPr>
          <a:lstStyle/>
          <a:p>
            <a:r>
              <a:rPr lang="en-US" i="1" dirty="0" smtClean="0"/>
              <a:t>Coniatus</a:t>
            </a:r>
            <a:r>
              <a:rPr lang="en-US" dirty="0" smtClean="0"/>
              <a:t> near Eads, CO, 2014</a:t>
            </a:r>
            <a:endParaRPr lang="en-US" dirty="0"/>
          </a:p>
        </p:txBody>
      </p:sp>
      <p:sp>
        <p:nvSpPr>
          <p:cNvPr id="14" name="TextBox 13"/>
          <p:cNvSpPr txBox="1"/>
          <p:nvPr/>
        </p:nvSpPr>
        <p:spPr>
          <a:xfrm>
            <a:off x="7315200" y="533400"/>
            <a:ext cx="1828800" cy="1200329"/>
          </a:xfrm>
          <a:prstGeom prst="rect">
            <a:avLst/>
          </a:prstGeom>
          <a:noFill/>
        </p:spPr>
        <p:txBody>
          <a:bodyPr wrap="square" rtlCol="0">
            <a:spAutoFit/>
          </a:bodyPr>
          <a:lstStyle/>
          <a:p>
            <a:r>
              <a:rPr lang="en-US" i="1" dirty="0" smtClean="0"/>
              <a:t>Coniatus</a:t>
            </a:r>
            <a:r>
              <a:rPr lang="en-US" dirty="0" smtClean="0"/>
              <a:t> enter Colorado in 2011 and are now widespread</a:t>
            </a:r>
            <a:endParaRPr lang="en-US" dirty="0"/>
          </a:p>
        </p:txBody>
      </p:sp>
    </p:spTree>
    <p:extLst>
      <p:ext uri="{BB962C8B-B14F-4D97-AF65-F5344CB8AC3E}">
        <p14:creationId xmlns:p14="http://schemas.microsoft.com/office/powerpoint/2010/main" val="1002250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biological control</a:t>
            </a:r>
            <a:r>
              <a:rPr lang="en-US" i="1" dirty="0"/>
              <a:t>?</a:t>
            </a:r>
            <a:br>
              <a:rPr lang="en-US" i="1" dirty="0"/>
            </a:br>
            <a:endParaRPr lang="en-US" dirty="0"/>
          </a:p>
        </p:txBody>
      </p:sp>
      <p:sp>
        <p:nvSpPr>
          <p:cNvPr id="3" name="Content Placeholder 2"/>
          <p:cNvSpPr>
            <a:spLocks noGrp="1"/>
          </p:cNvSpPr>
          <p:nvPr>
            <p:ph idx="1"/>
          </p:nvPr>
        </p:nvSpPr>
        <p:spPr>
          <a:xfrm>
            <a:off x="685800" y="914401"/>
            <a:ext cx="8229600" cy="1295399"/>
          </a:xfrm>
        </p:spPr>
        <p:txBody>
          <a:bodyPr>
            <a:normAutofit fontScale="85000" lnSpcReduction="20000"/>
          </a:bodyPr>
          <a:lstStyle/>
          <a:p>
            <a:endParaRPr lang="en-US" dirty="0"/>
          </a:p>
          <a:p>
            <a:pPr marL="0" indent="0" algn="ctr">
              <a:buNone/>
            </a:pPr>
            <a:r>
              <a:rPr lang="en-US" sz="2400" dirty="0" smtClean="0"/>
              <a:t>1. Biological </a:t>
            </a:r>
            <a:r>
              <a:rPr lang="en-US" sz="2400" dirty="0"/>
              <a:t>control (biocontrol) is the use of natural enemies, including insects, mites and pathogens, to control pests, including insect pests and noxious weeds.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209800"/>
            <a:ext cx="2958084" cy="221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4495800"/>
            <a:ext cx="3125920" cy="307777"/>
          </a:xfrm>
          <a:prstGeom prst="rect">
            <a:avLst/>
          </a:prstGeom>
          <a:noFill/>
        </p:spPr>
        <p:txBody>
          <a:bodyPr wrap="none" rtlCol="0">
            <a:spAutoFit/>
          </a:bodyPr>
          <a:lstStyle/>
          <a:p>
            <a:r>
              <a:rPr lang="en-US" sz="1400" i="1" dirty="0" smtClean="0"/>
              <a:t>Calophasia lunula </a:t>
            </a:r>
            <a:r>
              <a:rPr lang="en-US" sz="1400" dirty="0" smtClean="0"/>
              <a:t>on Dalmatian toadflax</a:t>
            </a:r>
            <a:endParaRPr lang="en-US" sz="14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7433" y="2209800"/>
            <a:ext cx="3070767" cy="216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29307" y="4495800"/>
            <a:ext cx="2876493" cy="307777"/>
          </a:xfrm>
          <a:prstGeom prst="rect">
            <a:avLst/>
          </a:prstGeom>
        </p:spPr>
        <p:txBody>
          <a:bodyPr wrap="none">
            <a:spAutoFit/>
          </a:bodyPr>
          <a:lstStyle/>
          <a:p>
            <a:r>
              <a:rPr lang="en-US" sz="1400" i="1" dirty="0"/>
              <a:t>Macrocentrus </a:t>
            </a:r>
            <a:r>
              <a:rPr lang="en-US" sz="1400" i="1" dirty="0" smtClean="0"/>
              <a:t>ancylivorus </a:t>
            </a:r>
            <a:r>
              <a:rPr lang="en-US" sz="1400" dirty="0" smtClean="0"/>
              <a:t>stings host</a:t>
            </a:r>
            <a:endParaRPr lang="en-US" sz="1400" dirty="0"/>
          </a:p>
        </p:txBody>
      </p:sp>
      <p:sp>
        <p:nvSpPr>
          <p:cNvPr id="9" name="Content Placeholder 2"/>
          <p:cNvSpPr txBox="1">
            <a:spLocks/>
          </p:cNvSpPr>
          <p:nvPr/>
        </p:nvSpPr>
        <p:spPr>
          <a:xfrm>
            <a:off x="685800" y="4724401"/>
            <a:ext cx="8229600" cy="12953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a:p>
            <a:pPr marL="0" indent="0" algn="ctr">
              <a:buFont typeface="Arial" pitchFamily="34" charset="0"/>
              <a:buNone/>
            </a:pPr>
            <a:r>
              <a:rPr lang="en-US" sz="2400" dirty="0"/>
              <a:t>2</a:t>
            </a:r>
            <a:r>
              <a:rPr lang="en-US" sz="2400" dirty="0" smtClean="0"/>
              <a:t>. Biocontrol is an ecologically based pest control method.  The goal is suppression of the weed or insect pest, not eradication.  Often the desired end result takes years to achieve. </a:t>
            </a:r>
            <a:endParaRPr lang="en-US" sz="2400" dirty="0"/>
          </a:p>
        </p:txBody>
      </p:sp>
    </p:spTree>
    <p:extLst>
      <p:ext uri="{BB962C8B-B14F-4D97-AF65-F5344CB8AC3E}">
        <p14:creationId xmlns:p14="http://schemas.microsoft.com/office/powerpoint/2010/main" val="39586357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914400" y="685800"/>
            <a:ext cx="7924800" cy="646331"/>
          </a:xfrm>
          <a:prstGeom prst="rect">
            <a:avLst/>
          </a:prstGeom>
          <a:noFill/>
        </p:spPr>
        <p:txBody>
          <a:bodyPr wrap="square" rtlCol="0">
            <a:spAutoFit/>
          </a:bodyPr>
          <a:lstStyle/>
          <a:p>
            <a:pPr algn="ctr"/>
            <a:r>
              <a:rPr lang="en-US" i="1" dirty="0" smtClean="0"/>
              <a:t>Diorhabda</a:t>
            </a:r>
            <a:r>
              <a:rPr lang="en-US" dirty="0" smtClean="0"/>
              <a:t> are present but not in densities sufficient for widespread defoliation.  Can pheromones be used to concentrate them? </a:t>
            </a:r>
            <a:endParaRPr lang="en-US" dirty="0"/>
          </a:p>
        </p:txBody>
      </p:sp>
      <p:pic>
        <p:nvPicPr>
          <p:cNvPr id="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828800"/>
            <a:ext cx="337185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Lovelock, July 13-18 0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145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dbean\Documents\Diorhabda Research\Pheromones 2014\tree 4, phero stud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3716337"/>
            <a:ext cx="3986212"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030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088" y="2362200"/>
            <a:ext cx="4083512"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descr="C:\Users\dbean\Documents\Diorhabda Research\Pheromones 2014\tree 4, phero stu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2952774"/>
            <a:ext cx="4214812" cy="316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762000"/>
            <a:ext cx="7950201" cy="1200329"/>
          </a:xfrm>
          <a:prstGeom prst="rect">
            <a:avLst/>
          </a:prstGeom>
          <a:noFill/>
        </p:spPr>
        <p:txBody>
          <a:bodyPr wrap="square" rtlCol="0">
            <a:spAutoFit/>
          </a:bodyPr>
          <a:lstStyle/>
          <a:p>
            <a:r>
              <a:rPr lang="en-US" dirty="0" smtClean="0"/>
              <a:t>Five pairs of trees were selected at the Sweetwater site near Eads, one tree from each pair was baited with pheromone.  In three out of five pairs, the baited tree experienced some level of feeding damage and had higher densities of beetles at the end of the experiment.</a:t>
            </a:r>
            <a:endParaRPr lang="en-US" dirty="0"/>
          </a:p>
        </p:txBody>
      </p:sp>
    </p:spTree>
    <p:extLst>
      <p:ext uri="{BB962C8B-B14F-4D97-AF65-F5344CB8AC3E}">
        <p14:creationId xmlns:p14="http://schemas.microsoft.com/office/powerpoint/2010/main" val="2380877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7924801" cy="2031325"/>
          </a:xfrm>
          <a:prstGeom prst="rect">
            <a:avLst/>
          </a:prstGeom>
          <a:noFill/>
        </p:spPr>
        <p:txBody>
          <a:bodyPr wrap="square" rtlCol="0">
            <a:spAutoFit/>
          </a:bodyPr>
          <a:lstStyle/>
          <a:p>
            <a:r>
              <a:rPr lang="en-US" i="1" dirty="0" smtClean="0"/>
              <a:t>D. carinata </a:t>
            </a:r>
            <a:r>
              <a:rPr lang="en-US" dirty="0" smtClean="0"/>
              <a:t>did poorly because of early season emergence from diapause which left populations vulnerable to the inevitable late freezes of the high plains (Milbrath et al 2007).</a:t>
            </a:r>
          </a:p>
          <a:p>
            <a:endParaRPr lang="en-US" dirty="0"/>
          </a:p>
          <a:p>
            <a:endParaRPr lang="en-US" dirty="0"/>
          </a:p>
          <a:p>
            <a:r>
              <a:rPr lang="en-US" i="1" dirty="0" smtClean="0"/>
              <a:t>D. carinata x D. elongata </a:t>
            </a:r>
            <a:r>
              <a:rPr lang="en-US" dirty="0" smtClean="0"/>
              <a:t>produce viable eggs and hybrids are stable in culture (Bean et al 2013).  </a:t>
            </a:r>
            <a:endParaRPr lang="en-US" dirty="0"/>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658" y="3581400"/>
            <a:ext cx="4155141" cy="311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876800" y="4495800"/>
            <a:ext cx="3429000" cy="1631216"/>
          </a:xfrm>
          <a:prstGeom prst="rect">
            <a:avLst/>
          </a:prstGeom>
          <a:noFill/>
        </p:spPr>
        <p:txBody>
          <a:bodyPr wrap="square" rtlCol="0">
            <a:spAutoFit/>
          </a:bodyPr>
          <a:lstStyle/>
          <a:p>
            <a:pPr algn="ctr"/>
            <a:r>
              <a:rPr lang="en-US" dirty="0" smtClean="0"/>
              <a:t>Cimarron River, near Ashland, KS </a:t>
            </a:r>
            <a:r>
              <a:rPr lang="en-US" sz="1400" dirty="0" smtClean="0"/>
              <a:t>(photo by Dave Arnold)</a:t>
            </a:r>
          </a:p>
          <a:p>
            <a:pPr algn="ctr"/>
            <a:endParaRPr lang="en-US" sz="1400" dirty="0"/>
          </a:p>
          <a:p>
            <a:pPr algn="ctr"/>
            <a:r>
              <a:rPr lang="en-US" dirty="0" smtClean="0"/>
              <a:t>Molecular identification shows these beetles are primarily</a:t>
            </a:r>
            <a:r>
              <a:rPr lang="en-US" i="1" dirty="0" smtClean="0"/>
              <a:t> D. carinata</a:t>
            </a:r>
            <a:endParaRPr lang="en-US" i="1" dirty="0"/>
          </a:p>
        </p:txBody>
      </p:sp>
    </p:spTree>
    <p:extLst>
      <p:ext uri="{BB962C8B-B14F-4D97-AF65-F5344CB8AC3E}">
        <p14:creationId xmlns:p14="http://schemas.microsoft.com/office/powerpoint/2010/main" val="5872605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cxnSp>
        <p:nvCxnSpPr>
          <p:cNvPr id="3" name="Straight Arrow Connector 2"/>
          <p:cNvCxnSpPr/>
          <p:nvPr/>
        </p:nvCxnSpPr>
        <p:spPr>
          <a:xfrm>
            <a:off x="5410200" y="2971800"/>
            <a:ext cx="457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6134100" y="2438400"/>
            <a:ext cx="190500" cy="3810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271247" y="3352800"/>
            <a:ext cx="457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08812" y="3505200"/>
            <a:ext cx="3585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2895600"/>
            <a:ext cx="533400" cy="762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019800" y="3276600"/>
            <a:ext cx="533400" cy="381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181600" y="3124200"/>
            <a:ext cx="228600" cy="381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334000" y="3390900"/>
            <a:ext cx="571500" cy="381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419165" y="3810000"/>
            <a:ext cx="3585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800600" y="4114800"/>
            <a:ext cx="403412"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329518" y="4096871"/>
            <a:ext cx="3585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90600" y="6019800"/>
            <a:ext cx="457200" cy="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462587"/>
            <a:ext cx="6223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Arrow Connector 34"/>
          <p:cNvCxnSpPr/>
          <p:nvPr/>
        </p:nvCxnSpPr>
        <p:spPr>
          <a:xfrm>
            <a:off x="990600" y="5334000"/>
            <a:ext cx="5334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612900" y="5105400"/>
            <a:ext cx="1206099" cy="369332"/>
          </a:xfrm>
          <a:prstGeom prst="rect">
            <a:avLst/>
          </a:prstGeom>
          <a:noFill/>
        </p:spPr>
        <p:txBody>
          <a:bodyPr wrap="none" rtlCol="0">
            <a:spAutoFit/>
          </a:bodyPr>
          <a:lstStyle/>
          <a:p>
            <a:r>
              <a:rPr lang="en-US" i="1" dirty="0" smtClean="0">
                <a:solidFill>
                  <a:prstClr val="black"/>
                </a:solidFill>
              </a:rPr>
              <a:t>D. carinata</a:t>
            </a:r>
            <a:endParaRPr lang="en-US" i="1" dirty="0">
              <a:solidFill>
                <a:prstClr val="black"/>
              </a:solidFill>
            </a:endParaRPr>
          </a:p>
        </p:txBody>
      </p:sp>
      <p:sp>
        <p:nvSpPr>
          <p:cNvPr id="40" name="TextBox 39"/>
          <p:cNvSpPr txBox="1"/>
          <p:nvPr/>
        </p:nvSpPr>
        <p:spPr>
          <a:xfrm>
            <a:off x="1600200" y="5421868"/>
            <a:ext cx="1262077" cy="369332"/>
          </a:xfrm>
          <a:prstGeom prst="rect">
            <a:avLst/>
          </a:prstGeom>
          <a:noFill/>
        </p:spPr>
        <p:txBody>
          <a:bodyPr wrap="none" rtlCol="0">
            <a:spAutoFit/>
          </a:bodyPr>
          <a:lstStyle/>
          <a:p>
            <a:r>
              <a:rPr lang="en-US" i="1" dirty="0" smtClean="0">
                <a:solidFill>
                  <a:prstClr val="black"/>
                </a:solidFill>
              </a:rPr>
              <a:t>D. elongata</a:t>
            </a:r>
            <a:endParaRPr lang="en-US" i="1" dirty="0">
              <a:solidFill>
                <a:prstClr val="black"/>
              </a:solidFill>
            </a:endParaRPr>
          </a:p>
        </p:txBody>
      </p:sp>
      <p:sp>
        <p:nvSpPr>
          <p:cNvPr id="41" name="TextBox 40"/>
          <p:cNvSpPr txBox="1"/>
          <p:nvPr/>
        </p:nvSpPr>
        <p:spPr>
          <a:xfrm>
            <a:off x="1600200" y="5791200"/>
            <a:ext cx="2488695" cy="369332"/>
          </a:xfrm>
          <a:prstGeom prst="rect">
            <a:avLst/>
          </a:prstGeom>
          <a:noFill/>
        </p:spPr>
        <p:txBody>
          <a:bodyPr wrap="none" rtlCol="0">
            <a:spAutoFit/>
          </a:bodyPr>
          <a:lstStyle/>
          <a:p>
            <a:r>
              <a:rPr lang="en-US" i="1" dirty="0" smtClean="0">
                <a:solidFill>
                  <a:prstClr val="black"/>
                </a:solidFill>
              </a:rPr>
              <a:t>D. elongata x D. carinata</a:t>
            </a:r>
            <a:endParaRPr lang="en-US" i="1" dirty="0">
              <a:solidFill>
                <a:prstClr val="black"/>
              </a:solidFill>
            </a:endParaRPr>
          </a:p>
        </p:txBody>
      </p:sp>
    </p:spTree>
    <p:extLst>
      <p:ext uri="{BB962C8B-B14F-4D97-AF65-F5344CB8AC3E}">
        <p14:creationId xmlns:p14="http://schemas.microsoft.com/office/powerpoint/2010/main" val="39425672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cxnSp>
        <p:nvCxnSpPr>
          <p:cNvPr id="3" name="Straight Arrow Connector 2"/>
          <p:cNvCxnSpPr/>
          <p:nvPr/>
        </p:nvCxnSpPr>
        <p:spPr>
          <a:xfrm flipH="1" flipV="1">
            <a:off x="5271247" y="2628900"/>
            <a:ext cx="138953" cy="342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6134100" y="2438400"/>
            <a:ext cx="190500" cy="3810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271247" y="3352800"/>
            <a:ext cx="457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08812" y="3505200"/>
            <a:ext cx="3585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2895600"/>
            <a:ext cx="533400" cy="762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019800" y="3276600"/>
            <a:ext cx="533400" cy="381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181600" y="2628900"/>
            <a:ext cx="0" cy="5334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334000" y="3390900"/>
            <a:ext cx="571500" cy="381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419165" y="3810000"/>
            <a:ext cx="3585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800600" y="4114800"/>
            <a:ext cx="403412"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329518" y="4096871"/>
            <a:ext cx="3585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90600" y="6019800"/>
            <a:ext cx="457200" cy="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462587"/>
            <a:ext cx="6223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Arrow Connector 34"/>
          <p:cNvCxnSpPr/>
          <p:nvPr/>
        </p:nvCxnSpPr>
        <p:spPr>
          <a:xfrm>
            <a:off x="990600" y="5334000"/>
            <a:ext cx="5334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612900" y="5105400"/>
            <a:ext cx="1206099" cy="369332"/>
          </a:xfrm>
          <a:prstGeom prst="rect">
            <a:avLst/>
          </a:prstGeom>
          <a:noFill/>
        </p:spPr>
        <p:txBody>
          <a:bodyPr wrap="none" rtlCol="0">
            <a:spAutoFit/>
          </a:bodyPr>
          <a:lstStyle/>
          <a:p>
            <a:r>
              <a:rPr lang="en-US" i="1" dirty="0" smtClean="0">
                <a:solidFill>
                  <a:prstClr val="black"/>
                </a:solidFill>
              </a:rPr>
              <a:t>D. carinata</a:t>
            </a:r>
            <a:endParaRPr lang="en-US" i="1" dirty="0">
              <a:solidFill>
                <a:prstClr val="black"/>
              </a:solidFill>
            </a:endParaRPr>
          </a:p>
        </p:txBody>
      </p:sp>
      <p:sp>
        <p:nvSpPr>
          <p:cNvPr id="40" name="TextBox 39"/>
          <p:cNvSpPr txBox="1"/>
          <p:nvPr/>
        </p:nvSpPr>
        <p:spPr>
          <a:xfrm>
            <a:off x="1600200" y="5421868"/>
            <a:ext cx="1262077" cy="369332"/>
          </a:xfrm>
          <a:prstGeom prst="rect">
            <a:avLst/>
          </a:prstGeom>
          <a:noFill/>
        </p:spPr>
        <p:txBody>
          <a:bodyPr wrap="none" rtlCol="0">
            <a:spAutoFit/>
          </a:bodyPr>
          <a:lstStyle/>
          <a:p>
            <a:r>
              <a:rPr lang="en-US" i="1" dirty="0" smtClean="0">
                <a:solidFill>
                  <a:prstClr val="black"/>
                </a:solidFill>
              </a:rPr>
              <a:t>D. elongata</a:t>
            </a:r>
            <a:endParaRPr lang="en-US" i="1" dirty="0">
              <a:solidFill>
                <a:prstClr val="black"/>
              </a:solidFill>
            </a:endParaRPr>
          </a:p>
        </p:txBody>
      </p:sp>
      <p:sp>
        <p:nvSpPr>
          <p:cNvPr id="41" name="TextBox 40"/>
          <p:cNvSpPr txBox="1"/>
          <p:nvPr/>
        </p:nvSpPr>
        <p:spPr>
          <a:xfrm>
            <a:off x="1600200" y="5791200"/>
            <a:ext cx="2488695" cy="369332"/>
          </a:xfrm>
          <a:prstGeom prst="rect">
            <a:avLst/>
          </a:prstGeom>
          <a:noFill/>
        </p:spPr>
        <p:txBody>
          <a:bodyPr wrap="none" rtlCol="0">
            <a:spAutoFit/>
          </a:bodyPr>
          <a:lstStyle/>
          <a:p>
            <a:r>
              <a:rPr lang="en-US" i="1" dirty="0" smtClean="0">
                <a:solidFill>
                  <a:prstClr val="black"/>
                </a:solidFill>
              </a:rPr>
              <a:t>D. elongata x D. carinata</a:t>
            </a:r>
            <a:endParaRPr lang="en-US" i="1" dirty="0">
              <a:solidFill>
                <a:prstClr val="black"/>
              </a:solidFill>
            </a:endParaRPr>
          </a:p>
        </p:txBody>
      </p:sp>
      <p:cxnSp>
        <p:nvCxnSpPr>
          <p:cNvPr id="23" name="Straight Arrow Connector 22"/>
          <p:cNvCxnSpPr/>
          <p:nvPr/>
        </p:nvCxnSpPr>
        <p:spPr>
          <a:xfrm flipH="1" flipV="1">
            <a:off x="4585447" y="3733800"/>
            <a:ext cx="201706" cy="3541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876800" y="4343400"/>
            <a:ext cx="632012"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002306" y="4495800"/>
            <a:ext cx="506506"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585447" y="2971800"/>
            <a:ext cx="519953" cy="3048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5619750" y="2095500"/>
            <a:ext cx="609600" cy="1905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95800" y="3162300"/>
            <a:ext cx="49306" cy="495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733800" y="2095500"/>
            <a:ext cx="1521759" cy="25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9337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cxnSp>
        <p:nvCxnSpPr>
          <p:cNvPr id="3" name="Straight Arrow Connector 2"/>
          <p:cNvCxnSpPr/>
          <p:nvPr/>
        </p:nvCxnSpPr>
        <p:spPr>
          <a:xfrm flipH="1" flipV="1">
            <a:off x="5271247" y="2628900"/>
            <a:ext cx="138953" cy="342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6134100" y="2438400"/>
            <a:ext cx="190500" cy="3810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271247" y="3352800"/>
            <a:ext cx="457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08812" y="3505200"/>
            <a:ext cx="3585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2895600"/>
            <a:ext cx="533400" cy="762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019800" y="3276600"/>
            <a:ext cx="533400" cy="381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181600" y="2628900"/>
            <a:ext cx="0" cy="5334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334000" y="3390900"/>
            <a:ext cx="571500" cy="381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419165" y="3810000"/>
            <a:ext cx="3585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800600" y="4114800"/>
            <a:ext cx="403412"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329518" y="4096871"/>
            <a:ext cx="3585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90600" y="6019800"/>
            <a:ext cx="457200" cy="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462587"/>
            <a:ext cx="6223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Arrow Connector 34"/>
          <p:cNvCxnSpPr/>
          <p:nvPr/>
        </p:nvCxnSpPr>
        <p:spPr>
          <a:xfrm>
            <a:off x="990600" y="5334000"/>
            <a:ext cx="5334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612900" y="5105400"/>
            <a:ext cx="1206099" cy="369332"/>
          </a:xfrm>
          <a:prstGeom prst="rect">
            <a:avLst/>
          </a:prstGeom>
          <a:noFill/>
        </p:spPr>
        <p:txBody>
          <a:bodyPr wrap="none" rtlCol="0">
            <a:spAutoFit/>
          </a:bodyPr>
          <a:lstStyle/>
          <a:p>
            <a:r>
              <a:rPr lang="en-US" i="1" dirty="0" smtClean="0">
                <a:solidFill>
                  <a:prstClr val="black"/>
                </a:solidFill>
              </a:rPr>
              <a:t>D. carinata</a:t>
            </a:r>
            <a:endParaRPr lang="en-US" i="1" dirty="0">
              <a:solidFill>
                <a:prstClr val="black"/>
              </a:solidFill>
            </a:endParaRPr>
          </a:p>
        </p:txBody>
      </p:sp>
      <p:sp>
        <p:nvSpPr>
          <p:cNvPr id="40" name="TextBox 39"/>
          <p:cNvSpPr txBox="1"/>
          <p:nvPr/>
        </p:nvSpPr>
        <p:spPr>
          <a:xfrm>
            <a:off x="1600200" y="5421868"/>
            <a:ext cx="1262077" cy="369332"/>
          </a:xfrm>
          <a:prstGeom prst="rect">
            <a:avLst/>
          </a:prstGeom>
          <a:noFill/>
        </p:spPr>
        <p:txBody>
          <a:bodyPr wrap="none" rtlCol="0">
            <a:spAutoFit/>
          </a:bodyPr>
          <a:lstStyle/>
          <a:p>
            <a:r>
              <a:rPr lang="en-US" i="1" dirty="0" smtClean="0">
                <a:solidFill>
                  <a:prstClr val="black"/>
                </a:solidFill>
              </a:rPr>
              <a:t>D. elongata</a:t>
            </a:r>
            <a:endParaRPr lang="en-US" i="1" dirty="0">
              <a:solidFill>
                <a:prstClr val="black"/>
              </a:solidFill>
            </a:endParaRPr>
          </a:p>
        </p:txBody>
      </p:sp>
      <p:sp>
        <p:nvSpPr>
          <p:cNvPr id="41" name="TextBox 40"/>
          <p:cNvSpPr txBox="1"/>
          <p:nvPr/>
        </p:nvSpPr>
        <p:spPr>
          <a:xfrm>
            <a:off x="1600200" y="5791200"/>
            <a:ext cx="2488695" cy="369332"/>
          </a:xfrm>
          <a:prstGeom prst="rect">
            <a:avLst/>
          </a:prstGeom>
          <a:noFill/>
        </p:spPr>
        <p:txBody>
          <a:bodyPr wrap="none" rtlCol="0">
            <a:spAutoFit/>
          </a:bodyPr>
          <a:lstStyle/>
          <a:p>
            <a:r>
              <a:rPr lang="en-US" i="1" dirty="0" smtClean="0">
                <a:solidFill>
                  <a:prstClr val="black"/>
                </a:solidFill>
              </a:rPr>
              <a:t>D. elongata x D. carinata</a:t>
            </a:r>
            <a:endParaRPr lang="en-US" i="1" dirty="0">
              <a:solidFill>
                <a:prstClr val="black"/>
              </a:solidFill>
            </a:endParaRPr>
          </a:p>
        </p:txBody>
      </p:sp>
      <p:cxnSp>
        <p:nvCxnSpPr>
          <p:cNvPr id="23" name="Straight Arrow Connector 22"/>
          <p:cNvCxnSpPr/>
          <p:nvPr/>
        </p:nvCxnSpPr>
        <p:spPr>
          <a:xfrm flipH="1" flipV="1">
            <a:off x="4585447" y="3733800"/>
            <a:ext cx="201706" cy="3541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876800" y="4343400"/>
            <a:ext cx="632012"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002306" y="4495800"/>
            <a:ext cx="506506"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585447" y="2971800"/>
            <a:ext cx="519953" cy="3048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5619750" y="2095500"/>
            <a:ext cx="609600" cy="190500"/>
          </a:xfrm>
          <a:prstGeom prst="straightConnector1">
            <a:avLst/>
          </a:prstGeom>
          <a:ln w="38100">
            <a:gradFill>
              <a:gsLst>
                <a:gs pos="0">
                  <a:srgbClr val="000082"/>
                </a:gs>
                <a:gs pos="20000">
                  <a:srgbClr val="66008F"/>
                </a:gs>
                <a:gs pos="55000">
                  <a:srgbClr val="BA0066"/>
                </a:gs>
                <a:gs pos="100000">
                  <a:srgbClr val="FF0000"/>
                </a:gs>
                <a:gs pos="100000">
                  <a:srgbClr val="FF8200"/>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95800" y="3162300"/>
            <a:ext cx="49306" cy="495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1828800"/>
            <a:ext cx="78105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5-Point Star 36"/>
          <p:cNvSpPr/>
          <p:nvPr/>
        </p:nvSpPr>
        <p:spPr>
          <a:xfrm>
            <a:off x="5334000" y="1981200"/>
            <a:ext cx="190500" cy="152400"/>
          </a:xfrm>
          <a:prstGeom prst="star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5372100" y="2362200"/>
            <a:ext cx="190500" cy="152400"/>
          </a:xfrm>
          <a:prstGeom prst="star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V="1">
            <a:off x="3733800" y="2095500"/>
            <a:ext cx="1521759" cy="25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733800" y="2438400"/>
            <a:ext cx="1638300" cy="381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733800" y="2095500"/>
            <a:ext cx="1595718" cy="1905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38200" y="152400"/>
            <a:ext cx="7770332" cy="369332"/>
          </a:xfrm>
          <a:prstGeom prst="rect">
            <a:avLst/>
          </a:prstGeom>
          <a:noFill/>
        </p:spPr>
        <p:txBody>
          <a:bodyPr wrap="none" rtlCol="0">
            <a:spAutoFit/>
          </a:bodyPr>
          <a:lstStyle/>
          <a:p>
            <a:r>
              <a:rPr lang="en-US" dirty="0" smtClean="0"/>
              <a:t>Pheromone traps failed to detect movement of </a:t>
            </a:r>
            <a:r>
              <a:rPr lang="en-US" i="1" dirty="0" smtClean="0"/>
              <a:t>Diorhabda carinata </a:t>
            </a:r>
            <a:r>
              <a:rPr lang="en-US" dirty="0" smtClean="0"/>
              <a:t>into Colorado</a:t>
            </a:r>
            <a:endParaRPr lang="en-US" dirty="0"/>
          </a:p>
        </p:txBody>
      </p:sp>
    </p:spTree>
    <p:extLst>
      <p:ext uri="{BB962C8B-B14F-4D97-AF65-F5344CB8AC3E}">
        <p14:creationId xmlns:p14="http://schemas.microsoft.com/office/powerpoint/2010/main" val="2899242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045" y="228600"/>
            <a:ext cx="8428355" cy="632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33600" y="304800"/>
            <a:ext cx="5476371" cy="369332"/>
          </a:xfrm>
          <a:prstGeom prst="rect">
            <a:avLst/>
          </a:prstGeom>
          <a:solidFill>
            <a:schemeClr val="tx2">
              <a:lumMod val="40000"/>
              <a:lumOff val="60000"/>
            </a:schemeClr>
          </a:solidFill>
        </p:spPr>
        <p:txBody>
          <a:bodyPr wrap="none" rtlCol="0">
            <a:spAutoFit/>
          </a:bodyPr>
          <a:lstStyle/>
          <a:p>
            <a:r>
              <a:rPr lang="en-US" dirty="0" smtClean="0"/>
              <a:t>Will tamarisk biocontrol put water back into the system?</a:t>
            </a:r>
            <a:endParaRPr lang="en-US" dirty="0"/>
          </a:p>
        </p:txBody>
      </p:sp>
    </p:spTree>
    <p:extLst>
      <p:ext uri="{BB962C8B-B14F-4D97-AF65-F5344CB8AC3E}">
        <p14:creationId xmlns:p14="http://schemas.microsoft.com/office/powerpoint/2010/main" val="20331335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76400"/>
            <a:ext cx="8686800" cy="2123658"/>
          </a:xfrm>
          <a:prstGeom prst="rect">
            <a:avLst/>
          </a:prstGeom>
        </p:spPr>
        <p:txBody>
          <a:bodyPr wrap="square">
            <a:spAutoFit/>
          </a:bodyPr>
          <a:lstStyle/>
          <a:p>
            <a:r>
              <a:rPr lang="en-US" sz="1200" dirty="0" smtClean="0"/>
              <a:t>We measured </a:t>
            </a:r>
            <a:r>
              <a:rPr lang="en-US" sz="1200" dirty="0"/>
              <a:t>the rate of dispersal of </a:t>
            </a:r>
            <a:r>
              <a:rPr lang="en-US" sz="1200" dirty="0" err="1"/>
              <a:t>saltcedar</a:t>
            </a:r>
            <a:r>
              <a:rPr lang="en-US" sz="1200" dirty="0"/>
              <a:t> leaf beetles (Diorhabda carinulata), a defoliating insect released </a:t>
            </a:r>
            <a:r>
              <a:rPr lang="en-US" sz="1200" dirty="0" smtClean="0"/>
              <a:t>on western </a:t>
            </a:r>
            <a:r>
              <a:rPr lang="en-US" sz="1200" dirty="0"/>
              <a:t>rivers to control </a:t>
            </a:r>
            <a:r>
              <a:rPr lang="en-US" sz="1200" dirty="0" err="1"/>
              <a:t>saltcedar</a:t>
            </a:r>
            <a:r>
              <a:rPr lang="en-US" sz="1200" dirty="0"/>
              <a:t> shrubs (Tamarix spp.), on a 63 </a:t>
            </a:r>
            <a:r>
              <a:rPr lang="en-US" sz="1200" dirty="0" smtClean="0"/>
              <a:t>km reach </a:t>
            </a:r>
            <a:r>
              <a:rPr lang="en-US" sz="1200" dirty="0"/>
              <a:t>of the Virgin River, U.S. </a:t>
            </a:r>
            <a:r>
              <a:rPr lang="en-US" sz="1200" dirty="0" smtClean="0"/>
              <a:t>Dispersal was</a:t>
            </a:r>
            <a:r>
              <a:rPr lang="en-US" sz="1200" dirty="0"/>
              <a:t> </a:t>
            </a:r>
            <a:r>
              <a:rPr lang="en-US" sz="1200" dirty="0" smtClean="0"/>
              <a:t>measured </a:t>
            </a:r>
            <a:r>
              <a:rPr lang="en-US" sz="1200" dirty="0"/>
              <a:t>by satellite imagery, ground surveys and </a:t>
            </a:r>
            <a:r>
              <a:rPr lang="en-US" sz="1200" dirty="0" err="1"/>
              <a:t>phenocams</a:t>
            </a:r>
            <a:r>
              <a:rPr lang="en-US" sz="1200" dirty="0"/>
              <a:t>. Pixels from the Moderate Resolution </a:t>
            </a:r>
            <a:r>
              <a:rPr lang="en-US" sz="1200" dirty="0" smtClean="0"/>
              <a:t>Imaging Spectrometer </a:t>
            </a:r>
            <a:r>
              <a:rPr lang="en-US" sz="1200" dirty="0"/>
              <a:t>(MODIS) sensors on the Terra satellite showed a sharp drop in NDVI in midsummer followed </a:t>
            </a:r>
            <a:r>
              <a:rPr lang="en-US" sz="1200" dirty="0" smtClean="0"/>
              <a:t>by recovery</a:t>
            </a:r>
            <a:r>
              <a:rPr lang="en-US" sz="1200" dirty="0"/>
              <a:t>, </a:t>
            </a:r>
            <a:r>
              <a:rPr lang="en-US" sz="1200" dirty="0" smtClean="0"/>
              <a:t>correlated with </a:t>
            </a:r>
            <a:r>
              <a:rPr lang="en-US" sz="1200" dirty="0"/>
              <a:t>defoliation events as revealed in networked digital camera images and ground </a:t>
            </a:r>
            <a:r>
              <a:rPr lang="en-US" sz="1200" dirty="0" smtClean="0"/>
              <a:t>surveys. Ground </a:t>
            </a:r>
            <a:r>
              <a:rPr lang="en-US" sz="1200" dirty="0"/>
              <a:t>surveys and MODIS imagery showed that beetle damage progressed downstream at a rate of </a:t>
            </a:r>
            <a:r>
              <a:rPr lang="en-US" sz="1200" dirty="0" smtClean="0"/>
              <a:t>about 25 </a:t>
            </a:r>
            <a:r>
              <a:rPr lang="en-US" sz="1200" dirty="0"/>
              <a:t>km yr−1 in 2010 and 2011, producing a 50% reduction in </a:t>
            </a:r>
            <a:r>
              <a:rPr lang="en-US" sz="1200" dirty="0" err="1"/>
              <a:t>saltcedar</a:t>
            </a:r>
            <a:r>
              <a:rPr lang="en-US" sz="1200" dirty="0"/>
              <a:t> leaf area index and </a:t>
            </a:r>
            <a:r>
              <a:rPr lang="en-US" sz="1200" dirty="0" smtClean="0"/>
              <a:t>evapotranspiration by </a:t>
            </a:r>
            <a:r>
              <a:rPr lang="en-US" sz="1200" dirty="0"/>
              <a:t>2012, as estimated by algorithms based </a:t>
            </a:r>
            <a:r>
              <a:rPr lang="en-US" sz="1200" dirty="0" smtClean="0"/>
              <a:t>on MODIS </a:t>
            </a:r>
            <a:r>
              <a:rPr lang="en-US" sz="1200" dirty="0"/>
              <a:t>Enhanced Vegetation Index values and </a:t>
            </a:r>
            <a:r>
              <a:rPr lang="en-US" sz="1200" dirty="0" smtClean="0"/>
              <a:t>local meteorological data for Mesquite, Nevada</a:t>
            </a:r>
            <a:r>
              <a:rPr lang="en-US" sz="1200" dirty="0"/>
              <a:t>. </a:t>
            </a:r>
            <a:r>
              <a:rPr lang="en-US" sz="1200" dirty="0">
                <a:solidFill>
                  <a:srgbClr val="FF0000"/>
                </a:solidFill>
              </a:rPr>
              <a:t>This reduction is the equivalent of 10.4% of mean annual river flows on this river </a:t>
            </a:r>
            <a:r>
              <a:rPr lang="en-US" sz="1200" dirty="0" smtClean="0">
                <a:solidFill>
                  <a:srgbClr val="FF0000"/>
                </a:solidFill>
              </a:rPr>
              <a:t>reach</a:t>
            </a:r>
            <a:r>
              <a:rPr lang="en-US" sz="1200" dirty="0" smtClean="0"/>
              <a:t>. Our </a:t>
            </a:r>
            <a:r>
              <a:rPr lang="en-US" sz="1200" dirty="0"/>
              <a:t>results confirm other observations that </a:t>
            </a:r>
            <a:r>
              <a:rPr lang="en-US" sz="1200" dirty="0" err="1"/>
              <a:t>saltcedar</a:t>
            </a:r>
            <a:r>
              <a:rPr lang="en-US" sz="1200" dirty="0"/>
              <a:t> beetles are dispersing much faster than originally </a:t>
            </a:r>
            <a:r>
              <a:rPr lang="en-US" sz="1200" dirty="0" smtClean="0"/>
              <a:t>predicted in </a:t>
            </a:r>
            <a:r>
              <a:rPr lang="en-US" sz="1200" dirty="0"/>
              <a:t>pre-release biological assessments, presenting new challenges and opportunities for land, water and </a:t>
            </a:r>
            <a:r>
              <a:rPr lang="en-US" sz="1200" dirty="0" smtClean="0"/>
              <a:t>wildlife managers </a:t>
            </a:r>
            <a:r>
              <a:rPr lang="en-US" sz="1200" dirty="0"/>
              <a:t>on western rivers. Despite relatively coarse resolution (250 m) and gridding artifacts, single MODIS</a:t>
            </a:r>
          </a:p>
          <a:p>
            <a:r>
              <a:rPr lang="en-US" sz="1200" dirty="0"/>
              <a:t>pixels can be useful in tracking the effects of defoliating insects in riparian corridors.</a:t>
            </a:r>
          </a:p>
        </p:txBody>
      </p:sp>
      <p:sp>
        <p:nvSpPr>
          <p:cNvPr id="5" name="Rectangle 4"/>
          <p:cNvSpPr/>
          <p:nvPr/>
        </p:nvSpPr>
        <p:spPr>
          <a:xfrm>
            <a:off x="762000" y="304800"/>
            <a:ext cx="7772400" cy="1200329"/>
          </a:xfrm>
          <a:prstGeom prst="rect">
            <a:avLst/>
          </a:prstGeom>
        </p:spPr>
        <p:txBody>
          <a:bodyPr wrap="square">
            <a:spAutoFit/>
          </a:bodyPr>
          <a:lstStyle/>
          <a:p>
            <a:r>
              <a:rPr lang="en-US" dirty="0"/>
              <a:t>Nagler, P.L., S. Pearlstein, E.P. Glenn, T.B. Brown, H.L. Bateman, D.W. Bean and K.R. Hultine (2014) Rapid dispersal of </a:t>
            </a:r>
            <a:r>
              <a:rPr lang="en-US" dirty="0" err="1"/>
              <a:t>saltcedar</a:t>
            </a:r>
            <a:r>
              <a:rPr lang="en-US" dirty="0"/>
              <a:t> (</a:t>
            </a:r>
            <a:r>
              <a:rPr lang="en-US" i="1" dirty="0"/>
              <a:t>Tamarix</a:t>
            </a:r>
            <a:r>
              <a:rPr lang="en-US" dirty="0"/>
              <a:t> spp.) biocontrol beetles (</a:t>
            </a:r>
            <a:r>
              <a:rPr lang="en-US" i="1" dirty="0"/>
              <a:t>Diorhabda carinulata</a:t>
            </a:r>
            <a:r>
              <a:rPr lang="en-US" dirty="0"/>
              <a:t>) on a desert river detected by </a:t>
            </a:r>
            <a:r>
              <a:rPr lang="en-US" dirty="0" err="1"/>
              <a:t>phenocams</a:t>
            </a:r>
            <a:r>
              <a:rPr lang="en-US" dirty="0"/>
              <a:t>, MODIS imagery and ground observations. Remote Sensing of Environment 140: 206-219</a:t>
            </a:r>
          </a:p>
        </p:txBody>
      </p:sp>
      <p:pic>
        <p:nvPicPr>
          <p:cNvPr id="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886200"/>
            <a:ext cx="3845454"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1905000" y="4724400"/>
            <a:ext cx="2819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18" descr="BigBend defoli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152900"/>
            <a:ext cx="400147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8614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52400"/>
            <a:ext cx="4935005" cy="523220"/>
          </a:xfrm>
          <a:prstGeom prst="rect">
            <a:avLst/>
          </a:prstGeom>
          <a:noFill/>
        </p:spPr>
        <p:txBody>
          <a:bodyPr wrap="none" rtlCol="0">
            <a:spAutoFit/>
          </a:bodyPr>
          <a:lstStyle/>
          <a:p>
            <a:r>
              <a:rPr lang="en-US" sz="2800" dirty="0" smtClean="0"/>
              <a:t>Yellow toadflax biological control</a:t>
            </a:r>
            <a:endParaRPr lang="en-US"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38200"/>
            <a:ext cx="7924800" cy="594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0049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b="1" i="1" dirty="0">
                <a:solidFill>
                  <a:schemeClr val="tx2"/>
                </a:solidFill>
              </a:rPr>
              <a:t>Mecinus janthinus</a:t>
            </a:r>
            <a:r>
              <a:rPr lang="en-US" sz="4000" b="1" dirty="0">
                <a:solidFill>
                  <a:schemeClr val="tx2"/>
                </a:solidFill>
              </a:rPr>
              <a:t> </a:t>
            </a:r>
            <a:r>
              <a:rPr lang="en-US" sz="4000" dirty="0">
                <a:solidFill>
                  <a:schemeClr val="tx2"/>
                </a:solidFill>
              </a:rPr>
              <a:t>a stem boring </a:t>
            </a:r>
            <a:r>
              <a:rPr lang="en-US" sz="4000" dirty="0" smtClean="0">
                <a:solidFill>
                  <a:schemeClr val="tx2"/>
                </a:solidFill>
              </a:rPr>
              <a:t>weevil </a:t>
            </a:r>
            <a:r>
              <a:rPr lang="en-US" sz="4000" dirty="0">
                <a:solidFill>
                  <a:schemeClr val="tx2"/>
                </a:solidFill>
              </a:rPr>
              <a:t>on yellow toadflax</a:t>
            </a:r>
          </a:p>
        </p:txBody>
      </p:sp>
      <p:pic>
        <p:nvPicPr>
          <p:cNvPr id="512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Text Box 6"/>
          <p:cNvSpPr txBox="1">
            <a:spLocks noChangeArrowheads="1"/>
          </p:cNvSpPr>
          <p:nvPr/>
        </p:nvSpPr>
        <p:spPr bwMode="auto">
          <a:xfrm>
            <a:off x="4114800" y="1905000"/>
            <a:ext cx="4724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dirty="0"/>
              <a:t> this species </a:t>
            </a:r>
            <a:r>
              <a:rPr lang="en-US" dirty="0" smtClean="0"/>
              <a:t>was </a:t>
            </a:r>
            <a:r>
              <a:rPr lang="en-US" dirty="0"/>
              <a:t>collected on </a:t>
            </a:r>
            <a:r>
              <a:rPr lang="en-US" dirty="0" smtClean="0"/>
              <a:t>both yellow and Dalmatian toadflax </a:t>
            </a:r>
            <a:r>
              <a:rPr lang="en-US" dirty="0"/>
              <a:t>in </a:t>
            </a:r>
            <a:r>
              <a:rPr lang="en-US" dirty="0" smtClean="0"/>
              <a:t>Europe.  The Dalmatian toadflax weevil was later found to be a separate species, now named </a:t>
            </a:r>
            <a:r>
              <a:rPr lang="en-US" i="1" dirty="0" smtClean="0"/>
              <a:t>Mecinus janthiniformis</a:t>
            </a:r>
            <a:r>
              <a:rPr lang="en-US" dirty="0" smtClean="0"/>
              <a:t>.</a:t>
            </a:r>
            <a:endParaRPr lang="en-US" dirty="0"/>
          </a:p>
          <a:p>
            <a:pPr>
              <a:buFontTx/>
              <a:buChar char="•"/>
            </a:pPr>
            <a:endParaRPr lang="en-US" dirty="0"/>
          </a:p>
          <a:p>
            <a:pPr>
              <a:buFontTx/>
              <a:buChar char="•"/>
            </a:pP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 y="3962400"/>
            <a:ext cx="3814763"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flipV="1">
            <a:off x="2057399" y="5715000"/>
            <a:ext cx="990601" cy="38100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783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24000"/>
            <a:ext cx="1676400"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4" name="Picture 4" descr="asia_ref_2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23796"/>
            <a:ext cx="4191000" cy="2862604"/>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Grp="1" noChangeArrowheads="1"/>
          </p:cNvSpPr>
          <p:nvPr>
            <p:ph type="title"/>
          </p:nvPr>
        </p:nvSpPr>
        <p:spPr>
          <a:xfrm>
            <a:off x="457200" y="274638"/>
            <a:ext cx="8229600" cy="715962"/>
          </a:xfrm>
        </p:spPr>
        <p:txBody>
          <a:bodyPr/>
          <a:lstStyle/>
          <a:p>
            <a:r>
              <a:rPr lang="en-US" sz="4000" dirty="0" smtClean="0"/>
              <a:t>Classical </a:t>
            </a:r>
            <a:r>
              <a:rPr lang="en-US" sz="4000" dirty="0"/>
              <a:t>Biological Control</a:t>
            </a:r>
          </a:p>
        </p:txBody>
      </p:sp>
      <p:sp>
        <p:nvSpPr>
          <p:cNvPr id="158726" name="Rectangle 6"/>
          <p:cNvSpPr>
            <a:spLocks noGrp="1" noChangeArrowheads="1"/>
          </p:cNvSpPr>
          <p:nvPr>
            <p:ph type="body" idx="1"/>
          </p:nvPr>
        </p:nvSpPr>
        <p:spPr>
          <a:xfrm>
            <a:off x="457200" y="990600"/>
            <a:ext cx="8229600" cy="609600"/>
          </a:xfrm>
        </p:spPr>
        <p:txBody>
          <a:bodyPr>
            <a:normAutofit fontScale="70000" lnSpcReduction="20000"/>
          </a:bodyPr>
          <a:lstStyle/>
          <a:p>
            <a:pPr algn="ctr">
              <a:lnSpc>
                <a:spcPct val="80000"/>
              </a:lnSpc>
              <a:buFontTx/>
              <a:buNone/>
            </a:pPr>
            <a:r>
              <a:rPr lang="en-US" sz="2000" dirty="0"/>
              <a:t>The reunification of </a:t>
            </a:r>
            <a:r>
              <a:rPr lang="en-US" sz="2000" b="1" dirty="0"/>
              <a:t>host specific</a:t>
            </a:r>
            <a:r>
              <a:rPr lang="en-US" sz="2000" dirty="0"/>
              <a:t> natural enemies with </a:t>
            </a:r>
            <a:r>
              <a:rPr lang="en-US" sz="2000" dirty="0" smtClean="0"/>
              <a:t>insect pests or invasive plants</a:t>
            </a:r>
          </a:p>
          <a:p>
            <a:pPr algn="ctr">
              <a:lnSpc>
                <a:spcPct val="80000"/>
              </a:lnSpc>
              <a:buFontTx/>
              <a:buNone/>
            </a:pPr>
            <a:endParaRPr lang="en-US" sz="2000" dirty="0" smtClean="0"/>
          </a:p>
          <a:p>
            <a:pPr algn="ctr">
              <a:lnSpc>
                <a:spcPct val="80000"/>
              </a:lnSpc>
              <a:buFontTx/>
              <a:buNone/>
            </a:pPr>
            <a:r>
              <a:rPr lang="en-US" sz="2000" dirty="0" smtClean="0"/>
              <a:t>Host specific natural enemies establish self propagating populations, becoming part of the ecosystem</a:t>
            </a:r>
            <a:endParaRPr lang="en-US" sz="2000" dirty="0"/>
          </a:p>
        </p:txBody>
      </p:sp>
      <p:sp>
        <p:nvSpPr>
          <p:cNvPr id="158728" name="Line 8"/>
          <p:cNvSpPr>
            <a:spLocks noChangeShapeType="1"/>
          </p:cNvSpPr>
          <p:nvPr/>
        </p:nvSpPr>
        <p:spPr bwMode="auto">
          <a:xfrm>
            <a:off x="7315200" y="32766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58732" name="Text Box 12"/>
          <p:cNvSpPr txBox="1">
            <a:spLocks noChangeArrowheads="1"/>
          </p:cNvSpPr>
          <p:nvPr/>
        </p:nvSpPr>
        <p:spPr bwMode="auto">
          <a:xfrm>
            <a:off x="3751262" y="2286000"/>
            <a:ext cx="15827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i="1" dirty="0">
                <a:solidFill>
                  <a:prstClr val="black"/>
                </a:solidFill>
              </a:rPr>
              <a:t>Diorhabda carinulata</a:t>
            </a: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372" y="2567938"/>
            <a:ext cx="3992562" cy="299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2514600" y="3886200"/>
            <a:ext cx="5334000" cy="76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752600" y="3505200"/>
            <a:ext cx="1298304" cy="369332"/>
          </a:xfrm>
          <a:prstGeom prst="rect">
            <a:avLst/>
          </a:prstGeom>
          <a:noFill/>
        </p:spPr>
        <p:txBody>
          <a:bodyPr wrap="none" rtlCol="0">
            <a:spAutoFit/>
          </a:bodyPr>
          <a:lstStyle/>
          <a:p>
            <a:r>
              <a:rPr lang="en-US" dirty="0" smtClean="0"/>
              <a:t>Central Asia</a:t>
            </a:r>
            <a:endParaRPr lang="en-US" dirty="0"/>
          </a:p>
        </p:txBody>
      </p:sp>
      <p:sp>
        <p:nvSpPr>
          <p:cNvPr id="5" name="TextBox 4"/>
          <p:cNvSpPr txBox="1"/>
          <p:nvPr/>
        </p:nvSpPr>
        <p:spPr>
          <a:xfrm>
            <a:off x="5638800" y="2514600"/>
            <a:ext cx="2155077" cy="369332"/>
          </a:xfrm>
          <a:prstGeom prst="rect">
            <a:avLst/>
          </a:prstGeom>
          <a:noFill/>
        </p:spPr>
        <p:txBody>
          <a:bodyPr wrap="none" rtlCol="0">
            <a:spAutoFit/>
          </a:bodyPr>
          <a:lstStyle/>
          <a:p>
            <a:r>
              <a:rPr lang="en-US" dirty="0" smtClean="0"/>
              <a:t>Arkansas River Valley</a:t>
            </a:r>
            <a:endParaRPr lang="en-US" dirty="0"/>
          </a:p>
        </p:txBody>
      </p:sp>
    </p:spTree>
    <p:extLst>
      <p:ext uri="{BB962C8B-B14F-4D97-AF65-F5344CB8AC3E}">
        <p14:creationId xmlns:p14="http://schemas.microsoft.com/office/powerpoint/2010/main" val="204265302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3657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24000"/>
            <a:ext cx="4987805" cy="374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Text Box 7"/>
          <p:cNvSpPr txBox="1">
            <a:spLocks noChangeArrowheads="1"/>
          </p:cNvSpPr>
          <p:nvPr/>
        </p:nvSpPr>
        <p:spPr bwMode="auto">
          <a:xfrm>
            <a:off x="304800" y="6324600"/>
            <a:ext cx="424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Mecinus</a:t>
            </a:r>
            <a:r>
              <a:rPr lang="en-US"/>
              <a:t> hits yellow toadflax in Colorado</a:t>
            </a:r>
          </a:p>
        </p:txBody>
      </p:sp>
      <p:sp>
        <p:nvSpPr>
          <p:cNvPr id="52232" name="Text Box 8"/>
          <p:cNvSpPr txBox="1">
            <a:spLocks noChangeArrowheads="1"/>
          </p:cNvSpPr>
          <p:nvPr/>
        </p:nvSpPr>
        <p:spPr bwMode="auto">
          <a:xfrm>
            <a:off x="4724400" y="5410200"/>
            <a:ext cx="3736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t>Colleen </a:t>
            </a:r>
            <a:r>
              <a:rPr lang="en-US" dirty="0" smtClean="0"/>
              <a:t>Jandreau </a:t>
            </a:r>
            <a:r>
              <a:rPr lang="en-US" dirty="0"/>
              <a:t>puts up yellow toadflax tent</a:t>
            </a:r>
          </a:p>
        </p:txBody>
      </p:sp>
    </p:spTree>
    <p:extLst>
      <p:ext uri="{BB962C8B-B14F-4D97-AF65-F5344CB8AC3E}">
        <p14:creationId xmlns:p14="http://schemas.microsoft.com/office/powerpoint/2010/main" val="15098889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2" name="Picture 4" descr="cda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8525" y="0"/>
            <a:ext cx="4435475" cy="2994025"/>
          </a:xfrm>
          <a:prstGeom prst="rect">
            <a:avLst/>
          </a:prstGeom>
          <a:noFill/>
          <a:extLst>
            <a:ext uri="{909E8E84-426E-40DD-AFC4-6F175D3DCCD1}">
              <a14:hiddenFill xmlns:a14="http://schemas.microsoft.com/office/drawing/2010/main">
                <a:solidFill>
                  <a:srgbClr val="FFFFFF"/>
                </a:solidFill>
              </a14:hiddenFill>
            </a:ext>
          </a:extLst>
        </p:spPr>
      </p:pic>
      <p:pic>
        <p:nvPicPr>
          <p:cNvPr id="3450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78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50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29000"/>
            <a:ext cx="4232275" cy="3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5095" name="Text Box 7"/>
          <p:cNvSpPr txBox="1">
            <a:spLocks noChangeArrowheads="1"/>
          </p:cNvSpPr>
          <p:nvPr/>
        </p:nvSpPr>
        <p:spPr bwMode="auto">
          <a:xfrm>
            <a:off x="304800" y="4151313"/>
            <a:ext cx="426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i="1"/>
              <a:t>Mecinus janthinus</a:t>
            </a:r>
            <a:r>
              <a:rPr lang="en-US" b="1"/>
              <a:t> on yellow toadflax has outstanding promise</a:t>
            </a:r>
          </a:p>
        </p:txBody>
      </p:sp>
    </p:spTree>
    <p:extLst>
      <p:ext uri="{BB962C8B-B14F-4D97-AF65-F5344CB8AC3E}">
        <p14:creationId xmlns:p14="http://schemas.microsoft.com/office/powerpoint/2010/main" val="34795710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7727" y="381000"/>
            <a:ext cx="6230873" cy="584775"/>
          </a:xfrm>
          <a:prstGeom prst="rect">
            <a:avLst/>
          </a:prstGeom>
          <a:noFill/>
        </p:spPr>
        <p:txBody>
          <a:bodyPr wrap="none" rtlCol="0">
            <a:spAutoFit/>
          </a:bodyPr>
          <a:lstStyle/>
          <a:p>
            <a:r>
              <a:rPr lang="en-US" sz="3200" dirty="0" smtClean="0"/>
              <a:t>Russian knapweed biological control</a:t>
            </a:r>
            <a:endParaRPr lang="en-US" sz="3200" dirty="0"/>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40224"/>
            <a:ext cx="38290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06705"/>
            <a:ext cx="3163421" cy="421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1851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76200"/>
            <a:ext cx="7467600" cy="668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8400" y="773668"/>
            <a:ext cx="1974258" cy="369332"/>
          </a:xfrm>
          <a:prstGeom prst="rect">
            <a:avLst/>
          </a:prstGeom>
          <a:noFill/>
        </p:spPr>
        <p:txBody>
          <a:bodyPr wrap="none" rtlCol="0">
            <a:spAutoFit/>
          </a:bodyPr>
          <a:lstStyle/>
          <a:p>
            <a:r>
              <a:rPr lang="en-US" i="1" dirty="0" smtClean="0"/>
              <a:t>Jaapiella ivannikovi</a:t>
            </a:r>
            <a:endParaRPr lang="en-US" i="1" dirty="0"/>
          </a:p>
        </p:txBody>
      </p:sp>
    </p:spTree>
    <p:extLst>
      <p:ext uri="{BB962C8B-B14F-4D97-AF65-F5344CB8AC3E}">
        <p14:creationId xmlns:p14="http://schemas.microsoft.com/office/powerpoint/2010/main" val="34963704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TEMP.AGRICULTURE\Desktop\Microscope pictures for August to Sept 2011\IMG_00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056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075" y="4354513"/>
            <a:ext cx="3336925" cy="250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Text Box 4"/>
          <p:cNvSpPr txBox="1">
            <a:spLocks noChangeArrowheads="1"/>
          </p:cNvSpPr>
          <p:nvPr/>
        </p:nvSpPr>
        <p:spPr bwMode="auto">
          <a:xfrm>
            <a:off x="228600" y="4800600"/>
            <a:ext cx="5410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i="1" dirty="0"/>
              <a:t>Jaapiella ivannikovi</a:t>
            </a:r>
            <a:r>
              <a:rPr lang="en-US" dirty="0"/>
              <a:t> is looking like a promising agent.  This fly lays eggs in shoot tips and stops growth and flowering</a:t>
            </a:r>
            <a:r>
              <a:rPr lang="en-US" dirty="0" smtClean="0"/>
              <a:t>.</a:t>
            </a:r>
          </a:p>
          <a:p>
            <a:pPr eaLnBrk="1" hangingPunct="1"/>
            <a:endParaRPr lang="en-US" dirty="0"/>
          </a:p>
          <a:p>
            <a:pPr eaLnBrk="1" hangingPunct="1"/>
            <a:r>
              <a:rPr lang="en-US" dirty="0" smtClean="0"/>
              <a:t>The flies were obtained from Rich Hansen, USDA APHIS in Ft. Collins.</a:t>
            </a:r>
            <a:endParaRPr lang="en-US" dirty="0"/>
          </a:p>
        </p:txBody>
      </p:sp>
      <p:sp>
        <p:nvSpPr>
          <p:cNvPr id="38917" name="Text Box 5"/>
          <p:cNvSpPr txBox="1">
            <a:spLocks noChangeArrowheads="1"/>
          </p:cNvSpPr>
          <p:nvPr/>
        </p:nvSpPr>
        <p:spPr bwMode="auto">
          <a:xfrm>
            <a:off x="914400" y="1143000"/>
            <a:ext cx="1120775" cy="366713"/>
          </a:xfrm>
          <a:prstGeom prst="rect">
            <a:avLst/>
          </a:prstGeom>
          <a:solidFill>
            <a:srgbClr val="FFFF0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adult fly</a:t>
            </a:r>
          </a:p>
        </p:txBody>
      </p:sp>
      <p:pic>
        <p:nvPicPr>
          <p:cNvPr id="3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638" y="0"/>
            <a:ext cx="2011362"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Text Box 7"/>
          <p:cNvSpPr txBox="1">
            <a:spLocks noChangeArrowheads="1"/>
          </p:cNvSpPr>
          <p:nvPr/>
        </p:nvSpPr>
        <p:spPr bwMode="auto">
          <a:xfrm>
            <a:off x="7375525" y="112713"/>
            <a:ext cx="53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t>gall</a:t>
            </a:r>
          </a:p>
        </p:txBody>
      </p:sp>
    </p:spTree>
    <p:extLst>
      <p:ext uri="{BB962C8B-B14F-4D97-AF65-F5344CB8AC3E}">
        <p14:creationId xmlns:p14="http://schemas.microsoft.com/office/powerpoint/2010/main" val="119079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762000" y="76200"/>
            <a:ext cx="7772400" cy="5029200"/>
            <a:chOff x="144" y="192"/>
            <a:chExt cx="4752" cy="2670"/>
          </a:xfrm>
        </p:grpSpPr>
        <p:pic>
          <p:nvPicPr>
            <p:cNvPr id="39940" name="Picture 2" descr="C:\Users\TEMP.AGRICULTURE\Desktop\Microscope pictures for August to Sept 2011\IMG_0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92"/>
              <a:ext cx="4752" cy="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Line 4"/>
            <p:cNvSpPr>
              <a:spLocks noChangeShapeType="1"/>
            </p:cNvSpPr>
            <p:nvPr/>
          </p:nvSpPr>
          <p:spPr bwMode="auto">
            <a:xfrm>
              <a:off x="912" y="2448"/>
              <a:ext cx="1968" cy="0"/>
            </a:xfrm>
            <a:prstGeom prst="line">
              <a:avLst/>
            </a:prstGeom>
            <a:noFill/>
            <a:ln w="857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2" name="Text Box 5"/>
            <p:cNvSpPr txBox="1">
              <a:spLocks noChangeArrowheads="1"/>
            </p:cNvSpPr>
            <p:nvPr/>
          </p:nvSpPr>
          <p:spPr bwMode="auto">
            <a:xfrm>
              <a:off x="1575" y="2521"/>
              <a:ext cx="578" cy="242"/>
            </a:xfrm>
            <a:prstGeom prst="rect">
              <a:avLst/>
            </a:prstGeom>
            <a:solidFill>
              <a:srgbClr val="00FF0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2400"/>
                <a:t>2 mm</a:t>
              </a:r>
            </a:p>
          </p:txBody>
        </p:sp>
      </p:grpSp>
      <p:sp>
        <p:nvSpPr>
          <p:cNvPr id="39939" name="TextBox 1"/>
          <p:cNvSpPr txBox="1">
            <a:spLocks noChangeArrowheads="1"/>
          </p:cNvSpPr>
          <p:nvPr/>
        </p:nvSpPr>
        <p:spPr bwMode="auto">
          <a:xfrm>
            <a:off x="1497013" y="5334000"/>
            <a:ext cx="6580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t>A gall may contain up to 30 larvae of the gall fly.  They are small but very effective in stopping shoot growth.</a:t>
            </a:r>
          </a:p>
        </p:txBody>
      </p:sp>
    </p:spTree>
    <p:extLst>
      <p:ext uri="{BB962C8B-B14F-4D97-AF65-F5344CB8AC3E}">
        <p14:creationId xmlns:p14="http://schemas.microsoft.com/office/powerpoint/2010/main" val="2136181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TEMP.AGRICULTURE\Desktop\Microscope pictures for August to Sept 2011\IMG_0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667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5"/>
          <p:cNvSpPr txBox="1">
            <a:spLocks noChangeArrowheads="1"/>
          </p:cNvSpPr>
          <p:nvPr/>
        </p:nvSpPr>
        <p:spPr bwMode="auto">
          <a:xfrm>
            <a:off x="687388" y="5715000"/>
            <a:ext cx="73898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t>Adults emerge about 2 weeks after gall formation.  Adults are about the size of a fruit fly.</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5475" y="71718"/>
            <a:ext cx="3108325" cy="233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0408" y="71718"/>
            <a:ext cx="3109192" cy="233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4724400" y="2286000"/>
            <a:ext cx="762000" cy="1066800"/>
          </a:xfrm>
          <a:prstGeom prst="straightConnector1">
            <a:avLst/>
          </a:prstGeom>
          <a:ln w="635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124200" y="76200"/>
            <a:ext cx="2627066" cy="369332"/>
          </a:xfrm>
          <a:prstGeom prst="rect">
            <a:avLst/>
          </a:prstGeom>
          <a:solidFill>
            <a:schemeClr val="bg1">
              <a:lumMod val="85000"/>
            </a:schemeClr>
          </a:solidFill>
        </p:spPr>
        <p:txBody>
          <a:bodyPr wrap="none" rtlCol="0">
            <a:spAutoFit/>
          </a:bodyPr>
          <a:lstStyle/>
          <a:p>
            <a:r>
              <a:rPr lang="en-US" dirty="0" smtClean="0"/>
              <a:t>Larvae pupate within galls</a:t>
            </a:r>
            <a:endParaRPr lang="en-US" dirty="0"/>
          </a:p>
        </p:txBody>
      </p:sp>
    </p:spTree>
    <p:extLst>
      <p:ext uri="{BB962C8B-B14F-4D97-AF65-F5344CB8AC3E}">
        <p14:creationId xmlns:p14="http://schemas.microsoft.com/office/powerpoint/2010/main" val="3119148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3988"/>
            <a:ext cx="513455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006" y="0"/>
            <a:ext cx="5934888" cy="403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554" y="3178970"/>
            <a:ext cx="4036340" cy="367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236006" cy="188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0927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1376"/>
            <a:ext cx="8982075" cy="67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1169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6200"/>
            <a:ext cx="8855103" cy="664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152400"/>
            <a:ext cx="7004353" cy="369332"/>
          </a:xfrm>
          <a:prstGeom prst="rect">
            <a:avLst/>
          </a:prstGeom>
          <a:solidFill>
            <a:schemeClr val="tx2">
              <a:lumMod val="40000"/>
              <a:lumOff val="60000"/>
            </a:schemeClr>
          </a:solidFill>
        </p:spPr>
        <p:txBody>
          <a:bodyPr wrap="none" rtlCol="0">
            <a:spAutoFit/>
          </a:bodyPr>
          <a:lstStyle/>
          <a:p>
            <a:r>
              <a:rPr lang="en-US" dirty="0" smtClean="0"/>
              <a:t>Jess McKenney, Nina Louden and Dick Reardon inspect RK biocontrol site</a:t>
            </a:r>
            <a:endParaRPr lang="en-US" dirty="0"/>
          </a:p>
        </p:txBody>
      </p:sp>
      <p:sp>
        <p:nvSpPr>
          <p:cNvPr id="3" name="Oval 2"/>
          <p:cNvSpPr/>
          <p:nvPr/>
        </p:nvSpPr>
        <p:spPr>
          <a:xfrm>
            <a:off x="1371600" y="4190999"/>
            <a:ext cx="5791200" cy="2526227"/>
          </a:xfrm>
          <a:prstGeom prst="ellipse">
            <a:avLst/>
          </a:prstGeom>
          <a:noFill/>
          <a:ln w="603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196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948403" y="360363"/>
            <a:ext cx="679634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dirty="0" smtClean="0"/>
              <a:t>Biological </a:t>
            </a:r>
            <a:r>
              <a:rPr lang="en-US" sz="3200" b="1" dirty="0"/>
              <a:t>Control</a:t>
            </a:r>
          </a:p>
          <a:p>
            <a:pPr algn="ctr"/>
            <a:endParaRPr lang="en-US" sz="1000" b="1" dirty="0"/>
          </a:p>
          <a:p>
            <a:pPr algn="ctr"/>
            <a:r>
              <a:rPr lang="en-US" sz="2400" dirty="0" smtClean="0"/>
              <a:t>The use of </a:t>
            </a:r>
            <a:r>
              <a:rPr lang="en-US" sz="2400" dirty="0"/>
              <a:t>natural enemies to control pest organisms</a:t>
            </a:r>
          </a:p>
        </p:txBody>
      </p:sp>
      <p:pic>
        <p:nvPicPr>
          <p:cNvPr id="191491" name="Picture 3" descr="cda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00200"/>
            <a:ext cx="2514600" cy="1747838"/>
          </a:xfrm>
          <a:prstGeom prst="rect">
            <a:avLst/>
          </a:prstGeom>
          <a:noFill/>
          <a:extLst>
            <a:ext uri="{909E8E84-426E-40DD-AFC4-6F175D3DCCD1}">
              <a14:hiddenFill xmlns:a14="http://schemas.microsoft.com/office/drawing/2010/main">
                <a:solidFill>
                  <a:srgbClr val="FFFFFF"/>
                </a:solidFill>
              </a14:hiddenFill>
            </a:ext>
          </a:extLst>
        </p:spPr>
      </p:pic>
      <p:pic>
        <p:nvPicPr>
          <p:cNvPr id="191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38600"/>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9" name="Picture 11" descr="08060030"/>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533400" y="39624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1500" name="Picture 12" descr="i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848100"/>
            <a:ext cx="1381125" cy="1943100"/>
          </a:xfrm>
          <a:prstGeom prst="rect">
            <a:avLst/>
          </a:prstGeom>
          <a:noFill/>
          <a:extLst>
            <a:ext uri="{909E8E84-426E-40DD-AFC4-6F175D3DCCD1}">
              <a14:hiddenFill xmlns:a14="http://schemas.microsoft.com/office/drawing/2010/main">
                <a:solidFill>
                  <a:srgbClr val="FFFFFF"/>
                </a:solidFill>
              </a14:hiddenFill>
            </a:ext>
          </a:extLst>
        </p:spPr>
      </p:pic>
      <p:sp>
        <p:nvSpPr>
          <p:cNvPr id="191501" name="Text Box 13"/>
          <p:cNvSpPr txBox="1">
            <a:spLocks noChangeArrowheads="1"/>
          </p:cNvSpPr>
          <p:nvPr/>
        </p:nvSpPr>
        <p:spPr bwMode="auto">
          <a:xfrm>
            <a:off x="592138" y="5867400"/>
            <a:ext cx="2174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dirty="0"/>
              <a:t>Field bindweed gall mites</a:t>
            </a:r>
          </a:p>
        </p:txBody>
      </p:sp>
      <p:sp>
        <p:nvSpPr>
          <p:cNvPr id="191502" name="Text Box 14"/>
          <p:cNvSpPr txBox="1">
            <a:spLocks noChangeArrowheads="1"/>
          </p:cNvSpPr>
          <p:nvPr/>
        </p:nvSpPr>
        <p:spPr bwMode="auto">
          <a:xfrm>
            <a:off x="3149600" y="5867400"/>
            <a:ext cx="24304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i="1" dirty="0" err="1"/>
              <a:t>Macrocentrus</a:t>
            </a:r>
            <a:r>
              <a:rPr lang="en-US" sz="1400" i="1" dirty="0"/>
              <a:t> </a:t>
            </a:r>
            <a:r>
              <a:rPr lang="en-US" sz="1400" dirty="0"/>
              <a:t>parasitic wasp</a:t>
            </a:r>
          </a:p>
        </p:txBody>
      </p:sp>
      <p:sp>
        <p:nvSpPr>
          <p:cNvPr id="191503" name="Text Box 15"/>
          <p:cNvSpPr txBox="1">
            <a:spLocks noChangeArrowheads="1"/>
          </p:cNvSpPr>
          <p:nvPr/>
        </p:nvSpPr>
        <p:spPr bwMode="auto">
          <a:xfrm>
            <a:off x="5638800" y="3479800"/>
            <a:ext cx="2320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dirty="0"/>
              <a:t>Flea beetle on leafy spurge</a:t>
            </a:r>
          </a:p>
        </p:txBody>
      </p:sp>
      <p:sp>
        <p:nvSpPr>
          <p:cNvPr id="191504" name="Text Box 16"/>
          <p:cNvSpPr txBox="1">
            <a:spLocks noChangeArrowheads="1"/>
          </p:cNvSpPr>
          <p:nvPr/>
        </p:nvSpPr>
        <p:spPr bwMode="auto">
          <a:xfrm>
            <a:off x="5859463" y="5918200"/>
            <a:ext cx="25098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tamarisk leaf beetle collection</a:t>
            </a:r>
          </a:p>
        </p:txBody>
      </p:sp>
      <p:sp>
        <p:nvSpPr>
          <p:cNvPr id="2" name="TextBox 1"/>
          <p:cNvSpPr txBox="1"/>
          <p:nvPr/>
        </p:nvSpPr>
        <p:spPr>
          <a:xfrm>
            <a:off x="533400" y="1524000"/>
            <a:ext cx="2766848" cy="2308324"/>
          </a:xfrm>
          <a:prstGeom prst="rect">
            <a:avLst/>
          </a:prstGeom>
          <a:noFill/>
        </p:spPr>
        <p:txBody>
          <a:bodyPr wrap="none" rtlCol="0">
            <a:spAutoFit/>
          </a:bodyPr>
          <a:lstStyle/>
          <a:p>
            <a:pPr marL="285750" indent="-285750">
              <a:buFont typeface="Wingdings" pitchFamily="2" charset="2"/>
              <a:buChar char="Ø"/>
            </a:pPr>
            <a:r>
              <a:rPr lang="en-US" sz="3600" dirty="0" smtClean="0"/>
              <a:t>Safe</a:t>
            </a:r>
          </a:p>
          <a:p>
            <a:pPr marL="285750" indent="-285750">
              <a:buFont typeface="Wingdings" pitchFamily="2" charset="2"/>
              <a:buChar char="Ø"/>
            </a:pPr>
            <a:r>
              <a:rPr lang="en-US" sz="3600" dirty="0" smtClean="0"/>
              <a:t>Effective</a:t>
            </a:r>
          </a:p>
          <a:p>
            <a:pPr marL="285750" indent="-285750">
              <a:buFont typeface="Wingdings" pitchFamily="2" charset="2"/>
              <a:buChar char="Ø"/>
            </a:pPr>
            <a:r>
              <a:rPr lang="en-US" sz="3600" dirty="0" smtClean="0"/>
              <a:t>Inexpensive</a:t>
            </a:r>
          </a:p>
          <a:p>
            <a:pPr marL="285750" indent="-285750">
              <a:buFont typeface="Wingdings" pitchFamily="2" charset="2"/>
              <a:buChar char="Ø"/>
            </a:pPr>
            <a:r>
              <a:rPr lang="en-US" sz="3600" dirty="0"/>
              <a:t>S</a:t>
            </a:r>
            <a:r>
              <a:rPr lang="en-US" sz="3600" dirty="0" smtClean="0"/>
              <a:t>ustainable</a:t>
            </a:r>
            <a:endParaRPr lang="en-US" sz="3600" dirty="0"/>
          </a:p>
        </p:txBody>
      </p:sp>
    </p:spTree>
    <p:extLst>
      <p:ext uri="{BB962C8B-B14F-4D97-AF65-F5344CB8AC3E}">
        <p14:creationId xmlns:p14="http://schemas.microsoft.com/office/powerpoint/2010/main" val="41105969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15036"/>
            <a:ext cx="8839201" cy="662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457200"/>
            <a:ext cx="4659352" cy="461665"/>
          </a:xfrm>
          <a:prstGeom prst="rect">
            <a:avLst/>
          </a:prstGeom>
          <a:noFill/>
        </p:spPr>
        <p:txBody>
          <a:bodyPr wrap="none" rtlCol="0">
            <a:spAutoFit/>
          </a:bodyPr>
          <a:lstStyle/>
          <a:p>
            <a:r>
              <a:rPr lang="en-US" sz="2400" dirty="0" smtClean="0"/>
              <a:t>Crowley County near Lake Meredith</a:t>
            </a:r>
            <a:endParaRPr lang="en-US" sz="2400" dirty="0"/>
          </a:p>
        </p:txBody>
      </p:sp>
    </p:spTree>
    <p:extLst>
      <p:ext uri="{BB962C8B-B14F-4D97-AF65-F5344CB8AC3E}">
        <p14:creationId xmlns:p14="http://schemas.microsoft.com/office/powerpoint/2010/main" val="36890355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381000"/>
            <a:ext cx="711007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05400" y="838200"/>
            <a:ext cx="2367699" cy="369332"/>
          </a:xfrm>
          <a:prstGeom prst="rect">
            <a:avLst/>
          </a:prstGeom>
          <a:noFill/>
        </p:spPr>
        <p:txBody>
          <a:bodyPr wrap="none" rtlCol="0">
            <a:spAutoFit/>
          </a:bodyPr>
          <a:lstStyle/>
          <a:p>
            <a:r>
              <a:rPr lang="en-US" i="1" dirty="0" smtClean="0"/>
              <a:t>Aulacidea acroptilonica</a:t>
            </a:r>
            <a:endParaRPr lang="en-US" i="1" dirty="0"/>
          </a:p>
        </p:txBody>
      </p:sp>
    </p:spTree>
    <p:extLst>
      <p:ext uri="{BB962C8B-B14F-4D97-AF65-F5344CB8AC3E}">
        <p14:creationId xmlns:p14="http://schemas.microsoft.com/office/powerpoint/2010/main" val="22488549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04800"/>
            <a:ext cx="8289925" cy="621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66480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2059"/>
            <a:ext cx="8670925" cy="650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6886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8771404" cy="657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8266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36004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Text Box 3"/>
          <p:cNvSpPr txBox="1">
            <a:spLocks noChangeArrowheads="1"/>
          </p:cNvSpPr>
          <p:nvPr/>
        </p:nvSpPr>
        <p:spPr bwMode="auto">
          <a:xfrm>
            <a:off x="4038600" y="1820863"/>
            <a:ext cx="481647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buFontTx/>
              <a:buAutoNum type="arabicPeriod"/>
            </a:pPr>
            <a:r>
              <a:rPr lang="en-US" sz="2400" b="1" dirty="0" smtClean="0"/>
              <a:t>We </a:t>
            </a:r>
            <a:r>
              <a:rPr lang="en-US" sz="2400" b="1" dirty="0"/>
              <a:t>harvested about 5</a:t>
            </a:r>
            <a:r>
              <a:rPr lang="en-US" sz="2400" b="1" dirty="0" smtClean="0"/>
              <a:t>,000 </a:t>
            </a:r>
            <a:r>
              <a:rPr lang="en-US" sz="2400" b="1" dirty="0"/>
              <a:t>galls </a:t>
            </a:r>
            <a:r>
              <a:rPr lang="en-US" sz="2400" b="1" dirty="0" smtClean="0"/>
              <a:t>in 2014</a:t>
            </a:r>
            <a:endParaRPr lang="en-US" sz="2400" b="1" dirty="0"/>
          </a:p>
          <a:p>
            <a:pPr algn="l" eaLnBrk="1" hangingPunct="1">
              <a:buFontTx/>
              <a:buAutoNum type="arabicPeriod"/>
            </a:pPr>
            <a:r>
              <a:rPr lang="en-US" sz="2400" b="1" dirty="0"/>
              <a:t>We did more than </a:t>
            </a:r>
            <a:r>
              <a:rPr lang="en-US" sz="2400" b="1" dirty="0" smtClean="0"/>
              <a:t>60 </a:t>
            </a:r>
            <a:r>
              <a:rPr lang="en-US" sz="2400" b="1" dirty="0"/>
              <a:t>open field releases in </a:t>
            </a:r>
            <a:r>
              <a:rPr lang="en-US" sz="2400" b="1" dirty="0" smtClean="0"/>
              <a:t>2014</a:t>
            </a:r>
            <a:endParaRPr lang="en-US" sz="2400" b="1" dirty="0"/>
          </a:p>
          <a:p>
            <a:pPr algn="l" eaLnBrk="1" hangingPunct="1">
              <a:buFontTx/>
              <a:buAutoNum type="arabicPeriod"/>
            </a:pPr>
            <a:r>
              <a:rPr lang="en-US" sz="2400" b="1" dirty="0"/>
              <a:t>We monitored </a:t>
            </a:r>
            <a:r>
              <a:rPr lang="en-US" sz="2400" b="1" dirty="0" smtClean="0"/>
              <a:t>15 </a:t>
            </a:r>
            <a:r>
              <a:rPr lang="en-US" sz="2400" b="1" dirty="0"/>
              <a:t>field sites in </a:t>
            </a:r>
            <a:r>
              <a:rPr lang="en-US" sz="2400" b="1" dirty="0" smtClean="0"/>
              <a:t>2014 and assisted with others in a cooperative program with CSU</a:t>
            </a:r>
            <a:endParaRPr lang="en-US" sz="2400" b="1" dirty="0"/>
          </a:p>
          <a:p>
            <a:pPr algn="l" eaLnBrk="1" hangingPunct="1">
              <a:buFontTx/>
              <a:buAutoNum type="arabicPeriod"/>
            </a:pPr>
            <a:r>
              <a:rPr lang="en-US" sz="2400" b="1" dirty="0" smtClean="0"/>
              <a:t>We continued the gall wasp program.</a:t>
            </a:r>
            <a:endParaRPr lang="en-US" dirty="0"/>
          </a:p>
        </p:txBody>
      </p:sp>
      <p:sp>
        <p:nvSpPr>
          <p:cNvPr id="46084" name="Text Box 4"/>
          <p:cNvSpPr txBox="1">
            <a:spLocks noChangeArrowheads="1"/>
          </p:cNvSpPr>
          <p:nvPr/>
        </p:nvSpPr>
        <p:spPr bwMode="auto">
          <a:xfrm>
            <a:off x="304800" y="786825"/>
            <a:ext cx="86068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3200" b="1" dirty="0"/>
              <a:t>The Russian knapweed </a:t>
            </a:r>
            <a:r>
              <a:rPr lang="en-US" sz="3200" b="1" dirty="0" smtClean="0"/>
              <a:t>biocontrol </a:t>
            </a:r>
            <a:r>
              <a:rPr lang="en-US" sz="3200" b="1" dirty="0"/>
              <a:t>program</a:t>
            </a:r>
          </a:p>
        </p:txBody>
      </p:sp>
    </p:spTree>
    <p:extLst>
      <p:ext uri="{BB962C8B-B14F-4D97-AF65-F5344CB8AC3E}">
        <p14:creationId xmlns:p14="http://schemas.microsoft.com/office/powerpoint/2010/main" val="2282705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ourses.missouristate.edu/pbtrewatha/Canada_Thistl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120" y="1778508"/>
            <a:ext cx="6207880" cy="46559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609600"/>
            <a:ext cx="7597977" cy="584775"/>
          </a:xfrm>
          <a:prstGeom prst="rect">
            <a:avLst/>
          </a:prstGeom>
          <a:noFill/>
        </p:spPr>
        <p:txBody>
          <a:bodyPr wrap="none" rtlCol="0">
            <a:spAutoFit/>
          </a:bodyPr>
          <a:lstStyle/>
          <a:p>
            <a:r>
              <a:rPr lang="en-US" sz="3200" dirty="0" smtClean="0"/>
              <a:t>Canada thistle biocontrol using a rust fungus</a:t>
            </a:r>
            <a:endParaRPr lang="en-US" sz="3200" dirty="0"/>
          </a:p>
        </p:txBody>
      </p:sp>
    </p:spTree>
    <p:extLst>
      <p:ext uri="{BB962C8B-B14F-4D97-AF65-F5344CB8AC3E}">
        <p14:creationId xmlns:p14="http://schemas.microsoft.com/office/powerpoint/2010/main" val="4146603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bean\Documents\Biocontrol Targets\Canada thistle\Routine establishment of epiphytotics of systemic disease o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6743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5726668"/>
            <a:ext cx="2701637" cy="369332"/>
          </a:xfrm>
          <a:prstGeom prst="rect">
            <a:avLst/>
          </a:prstGeom>
          <a:noFill/>
        </p:spPr>
        <p:txBody>
          <a:bodyPr wrap="none" rtlCol="0">
            <a:spAutoFit/>
          </a:bodyPr>
          <a:lstStyle/>
          <a:p>
            <a:r>
              <a:rPr lang="en-US" dirty="0" smtClean="0"/>
              <a:t>Dr. Dana Berner, USDA ARS</a:t>
            </a:r>
            <a:endParaRPr lang="en-US" dirty="0"/>
          </a:p>
        </p:txBody>
      </p:sp>
    </p:spTree>
    <p:extLst>
      <p:ext uri="{BB962C8B-B14F-4D97-AF65-F5344CB8AC3E}">
        <p14:creationId xmlns:p14="http://schemas.microsoft.com/office/powerpoint/2010/main" val="24865776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bean\Documents\Biocontrol Targets\Canada thistle\Routine establishment of epiphytotics of systemic disease o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6743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5726668"/>
            <a:ext cx="2701637" cy="369332"/>
          </a:xfrm>
          <a:prstGeom prst="rect">
            <a:avLst/>
          </a:prstGeom>
          <a:noFill/>
        </p:spPr>
        <p:txBody>
          <a:bodyPr wrap="none" rtlCol="0">
            <a:spAutoFit/>
          </a:bodyPr>
          <a:lstStyle/>
          <a:p>
            <a:r>
              <a:rPr lang="en-US" dirty="0" smtClean="0"/>
              <a:t>Dr. Dana Berner, USDA ARS</a:t>
            </a:r>
            <a:endParaRPr lang="en-US" dirty="0"/>
          </a:p>
        </p:txBody>
      </p:sp>
      <p:sp>
        <p:nvSpPr>
          <p:cNvPr id="3" name="Oval 2"/>
          <p:cNvSpPr/>
          <p:nvPr/>
        </p:nvSpPr>
        <p:spPr>
          <a:xfrm>
            <a:off x="7315200" y="1676400"/>
            <a:ext cx="1752600" cy="152400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718881" y="1219200"/>
            <a:ext cx="891719" cy="461665"/>
          </a:xfrm>
          <a:prstGeom prst="rect">
            <a:avLst/>
          </a:prstGeom>
          <a:solidFill>
            <a:schemeClr val="accent5">
              <a:lumMod val="75000"/>
            </a:schemeClr>
          </a:solidFill>
        </p:spPr>
        <p:txBody>
          <a:bodyPr wrap="none" rtlCol="0">
            <a:spAutoFit/>
          </a:bodyPr>
          <a:lstStyle/>
          <a:p>
            <a:r>
              <a:rPr lang="en-US" sz="2400" dirty="0" smtClean="0"/>
              <a:t>Roots</a:t>
            </a:r>
            <a:endParaRPr lang="en-US" sz="2400" dirty="0"/>
          </a:p>
        </p:txBody>
      </p:sp>
    </p:spTree>
    <p:extLst>
      <p:ext uri="{BB962C8B-B14F-4D97-AF65-F5344CB8AC3E}">
        <p14:creationId xmlns:p14="http://schemas.microsoft.com/office/powerpoint/2010/main" val="29672049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371159"/>
            <a:ext cx="7315200" cy="548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199" y="304800"/>
            <a:ext cx="7239001" cy="923330"/>
          </a:xfrm>
          <a:prstGeom prst="rect">
            <a:avLst/>
          </a:prstGeom>
          <a:noFill/>
        </p:spPr>
        <p:txBody>
          <a:bodyPr wrap="square" rtlCol="0">
            <a:spAutoFit/>
          </a:bodyPr>
          <a:lstStyle/>
          <a:p>
            <a:pPr algn="ctr"/>
            <a:r>
              <a:rPr lang="en-US" i="1" dirty="0" smtClean="0"/>
              <a:t>Puccinia punctiformis </a:t>
            </a:r>
            <a:r>
              <a:rPr lang="en-US" dirty="0" smtClean="0"/>
              <a:t>in the spring.  Plants are yellowish and smell like flowers, even though they are weeks away from flowering.  The most likely fate of these plants is death. </a:t>
            </a:r>
            <a:endParaRPr lang="en-US" dirty="0"/>
          </a:p>
        </p:txBody>
      </p:sp>
    </p:spTree>
    <p:extLst>
      <p:ext uri="{BB962C8B-B14F-4D97-AF65-F5344CB8AC3E}">
        <p14:creationId xmlns:p14="http://schemas.microsoft.com/office/powerpoint/2010/main" val="545487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948403" y="360363"/>
            <a:ext cx="679634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dirty="0" smtClean="0"/>
              <a:t>Biological </a:t>
            </a:r>
            <a:r>
              <a:rPr lang="en-US" sz="3200" b="1" dirty="0"/>
              <a:t>Control</a:t>
            </a:r>
          </a:p>
          <a:p>
            <a:pPr algn="ctr"/>
            <a:endParaRPr lang="en-US" sz="1000" b="1" dirty="0"/>
          </a:p>
          <a:p>
            <a:pPr algn="ctr"/>
            <a:r>
              <a:rPr lang="en-US" sz="2400" dirty="0" smtClean="0"/>
              <a:t>The use of </a:t>
            </a:r>
            <a:r>
              <a:rPr lang="en-US" sz="2400" dirty="0"/>
              <a:t>natural enemies to control pest organisms</a:t>
            </a:r>
          </a:p>
        </p:txBody>
      </p:sp>
      <p:pic>
        <p:nvPicPr>
          <p:cNvPr id="191491" name="Picture 3" descr="cda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600200"/>
            <a:ext cx="2514600" cy="1747838"/>
          </a:xfrm>
          <a:prstGeom prst="rect">
            <a:avLst/>
          </a:prstGeom>
          <a:noFill/>
          <a:extLst>
            <a:ext uri="{909E8E84-426E-40DD-AFC4-6F175D3DCCD1}">
              <a14:hiddenFill xmlns:a14="http://schemas.microsoft.com/office/drawing/2010/main">
                <a:solidFill>
                  <a:srgbClr val="FFFFFF"/>
                </a:solidFill>
              </a14:hiddenFill>
            </a:ext>
          </a:extLst>
        </p:spPr>
      </p:pic>
      <p:pic>
        <p:nvPicPr>
          <p:cNvPr id="191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38600"/>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3" name="AutoShape 5"/>
          <p:cNvSpPr>
            <a:spLocks noChangeArrowheads="1"/>
          </p:cNvSpPr>
          <p:nvPr/>
        </p:nvSpPr>
        <p:spPr bwMode="auto">
          <a:xfrm>
            <a:off x="2057400" y="4648200"/>
            <a:ext cx="1057275" cy="914400"/>
          </a:xfrm>
          <a:prstGeom prst="triangle">
            <a:avLst>
              <a:gd name="adj" fmla="val 50000"/>
            </a:avLst>
          </a:prstGeom>
          <a:solidFill>
            <a:srgbClr val="FFFF99">
              <a:alpha val="44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494" name="Text Box 6"/>
          <p:cNvSpPr txBox="1">
            <a:spLocks noChangeArrowheads="1"/>
          </p:cNvSpPr>
          <p:nvPr/>
        </p:nvSpPr>
        <p:spPr bwMode="auto">
          <a:xfrm>
            <a:off x="2057400" y="5029200"/>
            <a:ext cx="1136650" cy="304800"/>
          </a:xfrm>
          <a:prstGeom prst="rect">
            <a:avLst/>
          </a:prstGeom>
          <a:noFill/>
          <a:ln>
            <a:noFill/>
          </a:ln>
          <a:effectLst/>
          <a:extLst>
            <a:ext uri="{909E8E84-426E-40DD-AFC4-6F175D3DCCD1}">
              <a14:hiddenFill xmlns:a14="http://schemas.microsoft.com/office/drawing/2010/main">
                <a:solidFill>
                  <a:srgbClr val="FFFF99">
                    <a:alpha val="44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dirty="0"/>
              <a:t>balance</a:t>
            </a:r>
          </a:p>
        </p:txBody>
      </p:sp>
      <p:sp>
        <p:nvSpPr>
          <p:cNvPr id="191495" name="Text Box 7"/>
          <p:cNvSpPr txBox="1">
            <a:spLocks noChangeArrowheads="1"/>
          </p:cNvSpPr>
          <p:nvPr/>
        </p:nvSpPr>
        <p:spPr bwMode="auto">
          <a:xfrm>
            <a:off x="2853288" y="4264025"/>
            <a:ext cx="2256323" cy="400110"/>
          </a:xfrm>
          <a:prstGeom prst="rect">
            <a:avLst/>
          </a:prstGeom>
          <a:noFill/>
          <a:ln>
            <a:noFill/>
          </a:ln>
          <a:effectLst/>
          <a:extLst>
            <a:ext uri="{909E8E84-426E-40DD-AFC4-6F175D3DCCD1}">
              <a14:hiddenFill xmlns:a14="http://schemas.microsoft.com/office/drawing/2010/main">
                <a:solidFill>
                  <a:srgbClr val="FF0000">
                    <a:alpha val="27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t>Chemical, Biological</a:t>
            </a:r>
          </a:p>
        </p:txBody>
      </p:sp>
      <p:sp>
        <p:nvSpPr>
          <p:cNvPr id="191496" name="Text Box 8"/>
          <p:cNvSpPr txBox="1">
            <a:spLocks noChangeArrowheads="1"/>
          </p:cNvSpPr>
          <p:nvPr/>
        </p:nvSpPr>
        <p:spPr bwMode="auto">
          <a:xfrm>
            <a:off x="0" y="42672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Bef>
                <a:spcPct val="50000"/>
              </a:spcBef>
            </a:pPr>
            <a:r>
              <a:rPr lang="en-US"/>
              <a:t>Cultural, Mechanical</a:t>
            </a:r>
          </a:p>
        </p:txBody>
      </p:sp>
      <p:sp>
        <p:nvSpPr>
          <p:cNvPr id="191497" name="Line 9"/>
          <p:cNvSpPr>
            <a:spLocks noChangeShapeType="1"/>
          </p:cNvSpPr>
          <p:nvPr/>
        </p:nvSpPr>
        <p:spPr bwMode="auto">
          <a:xfrm>
            <a:off x="0" y="4648200"/>
            <a:ext cx="5105400" cy="0"/>
          </a:xfrm>
          <a:prstGeom prst="line">
            <a:avLst/>
          </a:prstGeom>
          <a:noFill/>
          <a:ln w="254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8" name="Text Box 10"/>
          <p:cNvSpPr txBox="1">
            <a:spLocks noChangeArrowheads="1"/>
          </p:cNvSpPr>
          <p:nvPr/>
        </p:nvSpPr>
        <p:spPr bwMode="auto">
          <a:xfrm>
            <a:off x="-11082" y="5562600"/>
            <a:ext cx="60308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dirty="0" smtClean="0"/>
              <a:t>What are your management goals?</a:t>
            </a:r>
            <a:endParaRPr lang="en-US" sz="3200" dirty="0"/>
          </a:p>
        </p:txBody>
      </p:sp>
      <p:pic>
        <p:nvPicPr>
          <p:cNvPr id="191499" name="Picture 11" descr="08060030"/>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381000" y="16002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1500" name="Picture 12" descr="i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600200"/>
            <a:ext cx="1381125" cy="1943100"/>
          </a:xfrm>
          <a:prstGeom prst="rect">
            <a:avLst/>
          </a:prstGeom>
          <a:noFill/>
          <a:extLst>
            <a:ext uri="{909E8E84-426E-40DD-AFC4-6F175D3DCCD1}">
              <a14:hiddenFill xmlns:a14="http://schemas.microsoft.com/office/drawing/2010/main">
                <a:solidFill>
                  <a:srgbClr val="FFFFFF"/>
                </a:solidFill>
              </a14:hiddenFill>
            </a:ext>
          </a:extLst>
        </p:spPr>
      </p:pic>
      <p:sp>
        <p:nvSpPr>
          <p:cNvPr id="191501" name="Text Box 13"/>
          <p:cNvSpPr txBox="1">
            <a:spLocks noChangeArrowheads="1"/>
          </p:cNvSpPr>
          <p:nvPr/>
        </p:nvSpPr>
        <p:spPr bwMode="auto">
          <a:xfrm>
            <a:off x="592138" y="3479800"/>
            <a:ext cx="2174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Field bindweed gall mites</a:t>
            </a:r>
          </a:p>
        </p:txBody>
      </p:sp>
      <p:sp>
        <p:nvSpPr>
          <p:cNvPr id="191502" name="Text Box 14"/>
          <p:cNvSpPr txBox="1">
            <a:spLocks noChangeArrowheads="1"/>
          </p:cNvSpPr>
          <p:nvPr/>
        </p:nvSpPr>
        <p:spPr bwMode="auto">
          <a:xfrm>
            <a:off x="3149600" y="3556000"/>
            <a:ext cx="24304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i="1"/>
              <a:t>Macrocentrus </a:t>
            </a:r>
            <a:r>
              <a:rPr lang="en-US" sz="1400"/>
              <a:t>parasitic wasp</a:t>
            </a:r>
          </a:p>
        </p:txBody>
      </p:sp>
      <p:sp>
        <p:nvSpPr>
          <p:cNvPr id="191503" name="Text Box 15"/>
          <p:cNvSpPr txBox="1">
            <a:spLocks noChangeArrowheads="1"/>
          </p:cNvSpPr>
          <p:nvPr/>
        </p:nvSpPr>
        <p:spPr bwMode="auto">
          <a:xfrm>
            <a:off x="6100763" y="3479800"/>
            <a:ext cx="2320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Flea beetle on leafy spurge</a:t>
            </a:r>
          </a:p>
        </p:txBody>
      </p:sp>
      <p:sp>
        <p:nvSpPr>
          <p:cNvPr id="191504" name="Text Box 16"/>
          <p:cNvSpPr txBox="1">
            <a:spLocks noChangeArrowheads="1"/>
          </p:cNvSpPr>
          <p:nvPr/>
        </p:nvSpPr>
        <p:spPr bwMode="auto">
          <a:xfrm>
            <a:off x="5859463" y="5918200"/>
            <a:ext cx="25098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tamarisk leaf beetle collection</a:t>
            </a:r>
          </a:p>
        </p:txBody>
      </p:sp>
    </p:spTree>
    <p:extLst>
      <p:ext uri="{BB962C8B-B14F-4D97-AF65-F5344CB8AC3E}">
        <p14:creationId xmlns:p14="http://schemas.microsoft.com/office/powerpoint/2010/main" val="14005921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5683"/>
            <a:ext cx="8670925" cy="650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3109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981200"/>
            <a:ext cx="8915400" cy="888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95800" y="304800"/>
            <a:ext cx="4034374" cy="646331"/>
          </a:xfrm>
          <a:prstGeom prst="rect">
            <a:avLst/>
          </a:prstGeom>
          <a:noFill/>
        </p:spPr>
        <p:txBody>
          <a:bodyPr wrap="none" rtlCol="0">
            <a:spAutoFit/>
          </a:bodyPr>
          <a:lstStyle/>
          <a:p>
            <a:pPr algn="ctr"/>
            <a:r>
              <a:rPr lang="en-US" dirty="0" smtClean="0"/>
              <a:t>Systemically infected shoots in the spring</a:t>
            </a:r>
          </a:p>
          <a:p>
            <a:pPr algn="ctr"/>
            <a:r>
              <a:rPr lang="en-US" dirty="0"/>
              <a:t>t</a:t>
            </a:r>
            <a:r>
              <a:rPr lang="en-US" dirty="0" smtClean="0"/>
              <a:t>hese smell like thistle flowers</a:t>
            </a:r>
            <a:endParaRPr lang="en-US" dirty="0"/>
          </a:p>
        </p:txBody>
      </p:sp>
      <p:sp>
        <p:nvSpPr>
          <p:cNvPr id="3" name="TextBox 2"/>
          <p:cNvSpPr txBox="1"/>
          <p:nvPr/>
        </p:nvSpPr>
        <p:spPr>
          <a:xfrm>
            <a:off x="381000" y="4572000"/>
            <a:ext cx="4517647" cy="369332"/>
          </a:xfrm>
          <a:prstGeom prst="rect">
            <a:avLst/>
          </a:prstGeom>
          <a:solidFill>
            <a:schemeClr val="accent6">
              <a:lumMod val="60000"/>
              <a:lumOff val="40000"/>
            </a:schemeClr>
          </a:solidFill>
        </p:spPr>
        <p:txBody>
          <a:bodyPr wrap="none" rtlCol="0">
            <a:spAutoFit/>
          </a:bodyPr>
          <a:lstStyle/>
          <a:p>
            <a:r>
              <a:rPr lang="en-US" dirty="0" smtClean="0"/>
              <a:t>After crossing, brown aeciospores are formed</a:t>
            </a:r>
            <a:endParaRPr lang="en-US" dirty="0"/>
          </a:p>
        </p:txBody>
      </p:sp>
      <p:cxnSp>
        <p:nvCxnSpPr>
          <p:cNvPr id="5" name="Straight Arrow Connector 4"/>
          <p:cNvCxnSpPr/>
          <p:nvPr/>
        </p:nvCxnSpPr>
        <p:spPr>
          <a:xfrm flipH="1">
            <a:off x="2639823" y="1447800"/>
            <a:ext cx="1093977"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38800" y="2209800"/>
            <a:ext cx="583814" cy="1015663"/>
          </a:xfrm>
          <a:prstGeom prst="rect">
            <a:avLst/>
          </a:prstGeom>
          <a:noFill/>
        </p:spPr>
        <p:txBody>
          <a:bodyPr wrap="none" rtlCol="0">
            <a:spAutoFit/>
          </a:bodyPr>
          <a:lstStyle/>
          <a:p>
            <a:r>
              <a:rPr lang="en-US" sz="6000" dirty="0" smtClean="0"/>
              <a:t>X</a:t>
            </a:r>
            <a:endParaRPr lang="en-US" sz="6000" dirty="0"/>
          </a:p>
        </p:txBody>
      </p:sp>
    </p:spTree>
    <p:extLst>
      <p:ext uri="{BB962C8B-B14F-4D97-AF65-F5344CB8AC3E}">
        <p14:creationId xmlns:p14="http://schemas.microsoft.com/office/powerpoint/2010/main" val="16280979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bean\Documents\Written Material\The Biocontrol newsletter\Fall 2013\Canada thistle\teliospores -yellowing neighbo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6200"/>
            <a:ext cx="8687352" cy="6515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7097" y="838200"/>
            <a:ext cx="3298596" cy="646331"/>
          </a:xfrm>
          <a:prstGeom prst="rect">
            <a:avLst/>
          </a:prstGeom>
          <a:solidFill>
            <a:srgbClr val="92D050"/>
          </a:solidFill>
        </p:spPr>
        <p:txBody>
          <a:bodyPr wrap="none" rtlCol="0">
            <a:spAutoFit/>
          </a:bodyPr>
          <a:lstStyle/>
          <a:p>
            <a:pPr algn="ctr"/>
            <a:r>
              <a:rPr lang="en-US" dirty="0"/>
              <a:t>y</a:t>
            </a:r>
            <a:r>
              <a:rPr lang="en-US" dirty="0" smtClean="0"/>
              <a:t>ellowing neighbors</a:t>
            </a:r>
          </a:p>
          <a:p>
            <a:pPr algn="ctr"/>
            <a:r>
              <a:rPr lang="en-US" dirty="0" smtClean="0"/>
              <a:t>marked for </a:t>
            </a:r>
            <a:r>
              <a:rPr lang="en-US" dirty="0" err="1" smtClean="0"/>
              <a:t>teliospore</a:t>
            </a:r>
            <a:r>
              <a:rPr lang="en-US" dirty="0" smtClean="0"/>
              <a:t> production</a:t>
            </a:r>
            <a:endParaRPr lang="en-US" dirty="0"/>
          </a:p>
        </p:txBody>
      </p:sp>
    </p:spTree>
    <p:extLst>
      <p:ext uri="{BB962C8B-B14F-4D97-AF65-F5344CB8AC3E}">
        <p14:creationId xmlns:p14="http://schemas.microsoft.com/office/powerpoint/2010/main" val="16273452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8880" y="17929"/>
            <a:ext cx="3447532" cy="459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412" y="304800"/>
            <a:ext cx="5158131" cy="386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2554" y="3810000"/>
            <a:ext cx="4318446" cy="290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4495800"/>
            <a:ext cx="3276601" cy="646331"/>
          </a:xfrm>
          <a:prstGeom prst="rect">
            <a:avLst/>
          </a:prstGeom>
          <a:noFill/>
        </p:spPr>
        <p:txBody>
          <a:bodyPr wrap="square" rtlCol="0">
            <a:spAutoFit/>
          </a:bodyPr>
          <a:lstStyle/>
          <a:p>
            <a:r>
              <a:rPr lang="en-US" dirty="0" err="1" smtClean="0"/>
              <a:t>Teliospore</a:t>
            </a:r>
            <a:r>
              <a:rPr lang="en-US" dirty="0"/>
              <a:t> </a:t>
            </a:r>
            <a:r>
              <a:rPr lang="en-US" dirty="0" smtClean="0"/>
              <a:t>bearing leaves are dried and ground into a powder</a:t>
            </a:r>
            <a:endParaRPr lang="en-US" dirty="0"/>
          </a:p>
        </p:txBody>
      </p:sp>
    </p:spTree>
    <p:extLst>
      <p:ext uri="{BB962C8B-B14F-4D97-AF65-F5344CB8AC3E}">
        <p14:creationId xmlns:p14="http://schemas.microsoft.com/office/powerpoint/2010/main" val="35197378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28600"/>
            <a:ext cx="8204200" cy="615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07091" y="381000"/>
            <a:ext cx="3346109" cy="369332"/>
          </a:xfrm>
          <a:prstGeom prst="rect">
            <a:avLst/>
          </a:prstGeom>
          <a:solidFill>
            <a:schemeClr val="accent1"/>
          </a:solidFill>
        </p:spPr>
        <p:txBody>
          <a:bodyPr wrap="none" rtlCol="0">
            <a:spAutoFit/>
          </a:bodyPr>
          <a:lstStyle/>
          <a:p>
            <a:r>
              <a:rPr lang="en-US" dirty="0" smtClean="0"/>
              <a:t>Inoculation of rosettes in the fall</a:t>
            </a:r>
            <a:endParaRPr lang="en-US" dirty="0"/>
          </a:p>
        </p:txBody>
      </p:sp>
    </p:spTree>
    <p:extLst>
      <p:ext uri="{BB962C8B-B14F-4D97-AF65-F5344CB8AC3E}">
        <p14:creationId xmlns:p14="http://schemas.microsoft.com/office/powerpoint/2010/main" val="26094701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2" y="0"/>
            <a:ext cx="9067878" cy="680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583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9" y="0"/>
            <a:ext cx="9120388" cy="68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3576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bean\Pictures\2014-08-22 Arkansas basin 8-18-14\John K Amanda and Mike monitor C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
            <a:ext cx="8574447"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685800"/>
            <a:ext cx="6208944" cy="923330"/>
          </a:xfrm>
          <a:prstGeom prst="rect">
            <a:avLst/>
          </a:prstGeom>
          <a:noFill/>
        </p:spPr>
        <p:txBody>
          <a:bodyPr wrap="none" rtlCol="0">
            <a:spAutoFit/>
          </a:bodyPr>
          <a:lstStyle/>
          <a:p>
            <a:r>
              <a:rPr lang="en-US" dirty="0" smtClean="0"/>
              <a:t>CT rust releases include monitoring transects at the release sites</a:t>
            </a:r>
          </a:p>
          <a:p>
            <a:endParaRPr lang="en-US" dirty="0"/>
          </a:p>
          <a:p>
            <a:r>
              <a:rPr lang="en-US" dirty="0" smtClean="0"/>
              <a:t>We now have 80 release and monitoring points</a:t>
            </a:r>
            <a:endParaRPr lang="en-US" dirty="0"/>
          </a:p>
        </p:txBody>
      </p:sp>
    </p:spTree>
    <p:extLst>
      <p:ext uri="{BB962C8B-B14F-4D97-AF65-F5344CB8AC3E}">
        <p14:creationId xmlns:p14="http://schemas.microsoft.com/office/powerpoint/2010/main" val="28205567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bean\Documents\Presentations, meetings, travel\Talks 2014\UACWMA 11-05-14\rust release sites 2013 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6583"/>
            <a:ext cx="8784898" cy="603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9649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09600"/>
            <a:ext cx="7467600" cy="830997"/>
          </a:xfrm>
          <a:prstGeom prst="rect">
            <a:avLst/>
          </a:prstGeom>
          <a:noFill/>
        </p:spPr>
        <p:txBody>
          <a:bodyPr wrap="square" rtlCol="0">
            <a:spAutoFit/>
          </a:bodyPr>
          <a:lstStyle/>
          <a:p>
            <a:pPr algn="ctr"/>
            <a:r>
              <a:rPr lang="en-US" sz="2400" dirty="0" smtClean="0"/>
              <a:t>Monitoring sites needed for release and evaluation of biological controls by the CDA</a:t>
            </a:r>
            <a:endParaRPr lang="en-US" sz="2400" dirty="0"/>
          </a:p>
        </p:txBody>
      </p:sp>
      <p:sp>
        <p:nvSpPr>
          <p:cNvPr id="3" name="TextBox 2"/>
          <p:cNvSpPr txBox="1"/>
          <p:nvPr/>
        </p:nvSpPr>
        <p:spPr>
          <a:xfrm>
            <a:off x="990600" y="1676400"/>
            <a:ext cx="7620001" cy="1754326"/>
          </a:xfrm>
          <a:prstGeom prst="rect">
            <a:avLst/>
          </a:prstGeom>
          <a:noFill/>
        </p:spPr>
        <p:txBody>
          <a:bodyPr wrap="square" rtlCol="0">
            <a:spAutoFit/>
          </a:bodyPr>
          <a:lstStyle/>
          <a:p>
            <a:pPr marL="342900" indent="-342900">
              <a:buAutoNum type="arabicPeriod"/>
            </a:pPr>
            <a:r>
              <a:rPr lang="en-US" dirty="0" smtClean="0"/>
              <a:t>Russian knapweed infestations, 2 acres or more, need to set up long term monitoring and release of gall flies and possibly other agents as they became available</a:t>
            </a:r>
          </a:p>
          <a:p>
            <a:pPr marL="342900" indent="-342900">
              <a:buAutoNum type="arabicPeriod"/>
            </a:pPr>
            <a:r>
              <a:rPr lang="en-US" dirty="0" smtClean="0"/>
              <a:t>Canada thistle infestations, half an acre or more where no spraying is planned.  We will set up monitoring site and release Canada thistle rust, which is host specific and already found in the US. </a:t>
            </a:r>
            <a:endParaRPr lang="en-US"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659326"/>
            <a:ext cx="41910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3733800"/>
            <a:ext cx="3016531" cy="369332"/>
          </a:xfrm>
          <a:prstGeom prst="rect">
            <a:avLst/>
          </a:prstGeom>
          <a:noFill/>
        </p:spPr>
        <p:txBody>
          <a:bodyPr wrap="none" rtlCol="0">
            <a:spAutoFit/>
          </a:bodyPr>
          <a:lstStyle/>
          <a:p>
            <a:r>
              <a:rPr lang="en-US" dirty="0" smtClean="0"/>
              <a:t>Russian knapweed monitoring</a:t>
            </a:r>
            <a:endParaRPr lang="en-US" dirty="0"/>
          </a:p>
        </p:txBody>
      </p:sp>
      <p:sp>
        <p:nvSpPr>
          <p:cNvPr id="6" name="TextBox 5"/>
          <p:cNvSpPr txBox="1"/>
          <p:nvPr/>
        </p:nvSpPr>
        <p:spPr>
          <a:xfrm>
            <a:off x="4572000" y="4343400"/>
            <a:ext cx="4495801" cy="646331"/>
          </a:xfrm>
          <a:prstGeom prst="rect">
            <a:avLst/>
          </a:prstGeom>
          <a:noFill/>
        </p:spPr>
        <p:txBody>
          <a:bodyPr wrap="square" rtlCol="0">
            <a:spAutoFit/>
          </a:bodyPr>
          <a:lstStyle/>
          <a:p>
            <a:r>
              <a:rPr lang="en-US" dirty="0" smtClean="0"/>
              <a:t>Please contact Dan Bean at (970) 464-7916 or write to dan.bean@state.co.us</a:t>
            </a:r>
            <a:endParaRPr lang="en-US" dirty="0"/>
          </a:p>
        </p:txBody>
      </p:sp>
    </p:spTree>
    <p:extLst>
      <p:ext uri="{BB962C8B-B14F-4D97-AF65-F5344CB8AC3E}">
        <p14:creationId xmlns:p14="http://schemas.microsoft.com/office/powerpoint/2010/main" val="1113037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09800"/>
            <a:ext cx="16764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3962400" y="3352800"/>
            <a:ext cx="1814513" cy="762000"/>
          </a:xfrm>
          <a:prstGeom prst="rightArrow">
            <a:avLst>
              <a:gd name="adj1" fmla="val 50000"/>
              <a:gd name="adj2" fmla="val 59531"/>
            </a:avLst>
          </a:prstGeom>
          <a:solidFill>
            <a:srgbClr val="FF0000">
              <a:alpha val="63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20836" name="Text Box 4"/>
          <p:cNvSpPr txBox="1">
            <a:spLocks noChangeArrowheads="1"/>
          </p:cNvSpPr>
          <p:nvPr/>
        </p:nvSpPr>
        <p:spPr bwMode="auto">
          <a:xfrm>
            <a:off x="3577349" y="2971800"/>
            <a:ext cx="2440156" cy="369332"/>
          </a:xfrm>
          <a:prstGeom prst="rect">
            <a:avLst/>
          </a:prstGeom>
          <a:noFill/>
          <a:ln>
            <a:noFill/>
          </a:ln>
          <a:effectLst/>
          <a:extLst>
            <a:ext uri="{909E8E84-426E-40DD-AFC4-6F175D3DCCD1}">
              <a14:hiddenFill xmlns:a14="http://schemas.microsoft.com/office/drawing/2010/main">
                <a:solidFill>
                  <a:srgbClr val="FFFF99">
                    <a:alpha val="44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smtClean="0">
                <a:solidFill>
                  <a:prstClr val="black"/>
                </a:solidFill>
              </a:rPr>
              <a:t>Natural enemy added… </a:t>
            </a:r>
            <a:endParaRPr lang="en-US" dirty="0">
              <a:solidFill>
                <a:prstClr val="black"/>
              </a:solidFill>
            </a:endParaRPr>
          </a:p>
        </p:txBody>
      </p:sp>
      <p:sp>
        <p:nvSpPr>
          <p:cNvPr id="120837" name="Text Box 5"/>
          <p:cNvSpPr txBox="1">
            <a:spLocks noChangeArrowheads="1"/>
          </p:cNvSpPr>
          <p:nvPr/>
        </p:nvSpPr>
        <p:spPr bwMode="auto">
          <a:xfrm>
            <a:off x="2898775" y="152400"/>
            <a:ext cx="5711825" cy="1200329"/>
          </a:xfrm>
          <a:prstGeom prst="rect">
            <a:avLst/>
          </a:prstGeom>
          <a:noFill/>
          <a:ln>
            <a:noFill/>
          </a:ln>
          <a:effectLst/>
          <a:extLst>
            <a:ext uri="{909E8E84-426E-40DD-AFC4-6F175D3DCCD1}">
              <a14:hiddenFill xmlns:a14="http://schemas.microsoft.com/office/drawing/2010/main">
                <a:solidFill>
                  <a:srgbClr val="FFFF99">
                    <a:alpha val="44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dirty="0">
                <a:solidFill>
                  <a:prstClr val="black"/>
                </a:solidFill>
              </a:rPr>
              <a:t>The results of weed biocontrol are a </a:t>
            </a:r>
            <a:r>
              <a:rPr lang="en-US" sz="2400" b="1" dirty="0">
                <a:solidFill>
                  <a:prstClr val="black"/>
                </a:solidFill>
              </a:rPr>
              <a:t>new</a:t>
            </a:r>
            <a:r>
              <a:rPr lang="en-US" sz="2400" dirty="0">
                <a:solidFill>
                  <a:prstClr val="black"/>
                </a:solidFill>
              </a:rPr>
              <a:t> </a:t>
            </a:r>
            <a:r>
              <a:rPr lang="en-US" sz="2400" b="1" dirty="0">
                <a:solidFill>
                  <a:prstClr val="black"/>
                </a:solidFill>
              </a:rPr>
              <a:t>equilibrium</a:t>
            </a:r>
            <a:r>
              <a:rPr lang="en-US" sz="2400" dirty="0">
                <a:solidFill>
                  <a:prstClr val="black"/>
                </a:solidFill>
              </a:rPr>
              <a:t> between </a:t>
            </a:r>
            <a:r>
              <a:rPr lang="en-US" sz="2400" dirty="0" smtClean="0">
                <a:solidFill>
                  <a:prstClr val="black"/>
                </a:solidFill>
              </a:rPr>
              <a:t>the introduced plant and natural enemies of the plant</a:t>
            </a:r>
            <a:endParaRPr lang="en-US" sz="2400" dirty="0">
              <a:solidFill>
                <a:prstClr val="black"/>
              </a:solidFill>
            </a:endParaRPr>
          </a:p>
        </p:txBody>
      </p:sp>
      <p:sp>
        <p:nvSpPr>
          <p:cNvPr id="120838" name="Text Box 6"/>
          <p:cNvSpPr txBox="1">
            <a:spLocks noChangeArrowheads="1"/>
          </p:cNvSpPr>
          <p:nvPr/>
        </p:nvSpPr>
        <p:spPr bwMode="auto">
          <a:xfrm>
            <a:off x="4114800" y="4267200"/>
            <a:ext cx="30653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prstClr val="black"/>
                </a:solidFill>
              </a:rPr>
              <a:t>…long </a:t>
            </a:r>
            <a:r>
              <a:rPr lang="en-US" dirty="0">
                <a:solidFill>
                  <a:prstClr val="black"/>
                </a:solidFill>
              </a:rPr>
              <a:t>term ecological solution</a:t>
            </a:r>
          </a:p>
        </p:txBody>
      </p:sp>
      <p:pic>
        <p:nvPicPr>
          <p:cNvPr id="1208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371600"/>
            <a:ext cx="12684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8239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362200"/>
            <a:ext cx="76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743200"/>
            <a:ext cx="571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0"/>
            <a:ext cx="571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28600"/>
            <a:ext cx="571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867400"/>
            <a:ext cx="571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19600"/>
            <a:ext cx="12684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5105400"/>
            <a:ext cx="12684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895600"/>
            <a:ext cx="12684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5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12684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5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990600"/>
            <a:ext cx="12684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5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191000"/>
            <a:ext cx="12684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53"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684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5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0"/>
            <a:ext cx="8239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55"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038600"/>
            <a:ext cx="8239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5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8239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57"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429000"/>
            <a:ext cx="8239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58"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62600"/>
            <a:ext cx="8239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5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81200"/>
            <a:ext cx="91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60"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895600"/>
            <a:ext cx="91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61"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209800"/>
            <a:ext cx="91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62"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657600"/>
            <a:ext cx="91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63"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81000"/>
            <a:ext cx="571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64"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819400"/>
            <a:ext cx="571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65"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810000"/>
            <a:ext cx="571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66"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209800"/>
            <a:ext cx="571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7"/>
          <p:cNvSpPr txBox="1">
            <a:spLocks noChangeArrowheads="1"/>
          </p:cNvSpPr>
          <p:nvPr/>
        </p:nvSpPr>
        <p:spPr bwMode="auto">
          <a:xfrm>
            <a:off x="5151438" y="5257800"/>
            <a:ext cx="28781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solidFill>
                  <a:prstClr val="black"/>
                </a:solidFill>
              </a:rPr>
              <a:t>Weed Suppression</a:t>
            </a:r>
          </a:p>
          <a:p>
            <a:pPr algn="ctr"/>
            <a:r>
              <a:rPr lang="en-US" sz="2400" b="1" dirty="0">
                <a:solidFill>
                  <a:prstClr val="black"/>
                </a:solidFill>
              </a:rPr>
              <a:t>Never Eradication!</a:t>
            </a:r>
          </a:p>
        </p:txBody>
      </p:sp>
    </p:spTree>
    <p:extLst>
      <p:ext uri="{BB962C8B-B14F-4D97-AF65-F5344CB8AC3E}">
        <p14:creationId xmlns:p14="http://schemas.microsoft.com/office/powerpoint/2010/main" val="2410907351"/>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
            <a:ext cx="899160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457200"/>
            <a:ext cx="8229600" cy="1477328"/>
          </a:xfrm>
          <a:prstGeom prst="rect">
            <a:avLst/>
          </a:prstGeom>
          <a:noFill/>
        </p:spPr>
        <p:txBody>
          <a:bodyPr wrap="square" rtlCol="0">
            <a:spAutoFit/>
          </a:bodyPr>
          <a:lstStyle/>
          <a:p>
            <a:r>
              <a:rPr lang="en-US" dirty="0" smtClean="0"/>
              <a:t>Thanks to:</a:t>
            </a:r>
          </a:p>
          <a:p>
            <a:r>
              <a:rPr lang="en-US" dirty="0"/>
              <a:t>E</a:t>
            </a:r>
            <a:r>
              <a:rPr lang="en-US" dirty="0" smtClean="0"/>
              <a:t>veryone at the Palisade Insectary, especially Nina Louden, Sonya Ortega and Karen Rosen</a:t>
            </a:r>
          </a:p>
          <a:p>
            <a:r>
              <a:rPr lang="en-US" dirty="0" smtClean="0"/>
              <a:t>Our cooperators</a:t>
            </a:r>
          </a:p>
          <a:p>
            <a:r>
              <a:rPr lang="en-US" dirty="0" smtClean="0"/>
              <a:t>Dr. Dana Berner of the USDA ARS for the Canada thistle rust slide</a:t>
            </a:r>
          </a:p>
        </p:txBody>
      </p:sp>
    </p:spTree>
    <p:extLst>
      <p:ext uri="{BB962C8B-B14F-4D97-AF65-F5344CB8AC3E}">
        <p14:creationId xmlns:p14="http://schemas.microsoft.com/office/powerpoint/2010/main" val="2018425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990600" y="152400"/>
            <a:ext cx="73152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kern="0" dirty="0" smtClean="0">
                <a:solidFill>
                  <a:srgbClr val="FFFF00"/>
                </a:solidFill>
                <a:latin typeface="Times New Roman" pitchFamily="18" charset="0"/>
              </a:rPr>
              <a:t>Ecologically Based Invasive Plant Management</a:t>
            </a:r>
            <a:endParaRPr lang="en-US" sz="2800" b="1" kern="0" dirty="0" smtClean="0">
              <a:solidFill>
                <a:srgbClr val="FFFF00"/>
              </a:solidFill>
              <a:latin typeface="Times New Roman" pitchFamily="18" charset="0"/>
            </a:endParaRPr>
          </a:p>
        </p:txBody>
      </p:sp>
      <p:sp>
        <p:nvSpPr>
          <p:cNvPr id="3" name="TextBox 1"/>
          <p:cNvSpPr txBox="1">
            <a:spLocks noChangeArrowheads="1"/>
          </p:cNvSpPr>
          <p:nvPr/>
        </p:nvSpPr>
        <p:spPr bwMode="auto">
          <a:xfrm>
            <a:off x="914400" y="2286000"/>
            <a:ext cx="41417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Tx/>
              <a:buAutoNum type="arabicPeriod"/>
            </a:pPr>
            <a:r>
              <a:rPr lang="en-US" sz="2800" kern="0" dirty="0" smtClean="0">
                <a:solidFill>
                  <a:srgbClr val="000000"/>
                </a:solidFill>
              </a:rPr>
              <a:t>Site Availability</a:t>
            </a:r>
          </a:p>
          <a:p>
            <a:pPr eaLnBrk="1" fontAlgn="base" hangingPunct="1">
              <a:spcBef>
                <a:spcPct val="0"/>
              </a:spcBef>
              <a:spcAft>
                <a:spcPct val="0"/>
              </a:spcAft>
              <a:buFontTx/>
              <a:buAutoNum type="arabicPeriod"/>
            </a:pPr>
            <a:r>
              <a:rPr lang="en-US" sz="2800" kern="0" dirty="0" smtClean="0">
                <a:solidFill>
                  <a:srgbClr val="000000"/>
                </a:solidFill>
              </a:rPr>
              <a:t>Species Availability</a:t>
            </a:r>
          </a:p>
          <a:p>
            <a:pPr eaLnBrk="1" fontAlgn="base" hangingPunct="1">
              <a:spcBef>
                <a:spcPct val="0"/>
              </a:spcBef>
              <a:spcAft>
                <a:spcPct val="0"/>
              </a:spcAft>
              <a:buFontTx/>
              <a:buAutoNum type="arabicPeriod"/>
            </a:pPr>
            <a:r>
              <a:rPr lang="en-US" sz="2800" kern="0" dirty="0" smtClean="0">
                <a:solidFill>
                  <a:srgbClr val="000000"/>
                </a:solidFill>
              </a:rPr>
              <a:t>Species Performance</a:t>
            </a:r>
          </a:p>
        </p:txBody>
      </p:sp>
      <p:sp>
        <p:nvSpPr>
          <p:cNvPr id="5" name="TextBox 4"/>
          <p:cNvSpPr txBox="1"/>
          <p:nvPr/>
        </p:nvSpPr>
        <p:spPr>
          <a:xfrm>
            <a:off x="1980522" y="762000"/>
            <a:ext cx="5106078" cy="523220"/>
          </a:xfrm>
          <a:prstGeom prst="rect">
            <a:avLst/>
          </a:prstGeom>
          <a:noFill/>
        </p:spPr>
        <p:txBody>
          <a:bodyPr wrap="none" rtlCol="0">
            <a:spAutoFit/>
          </a:bodyPr>
          <a:lstStyle/>
          <a:p>
            <a:r>
              <a:rPr lang="en-US" sz="2800" dirty="0" smtClean="0">
                <a:solidFill>
                  <a:prstClr val="black"/>
                </a:solidFill>
              </a:rPr>
              <a:t>(successional weed management)</a:t>
            </a:r>
            <a:endParaRPr lang="en-US" sz="2800" dirty="0">
              <a:solidFill>
                <a:prstClr val="black"/>
              </a:solidFill>
            </a:endParaRPr>
          </a:p>
        </p:txBody>
      </p:sp>
      <p:sp>
        <p:nvSpPr>
          <p:cNvPr id="6" name="TextBox 5"/>
          <p:cNvSpPr txBox="1"/>
          <p:nvPr/>
        </p:nvSpPr>
        <p:spPr>
          <a:xfrm>
            <a:off x="609600" y="4953000"/>
            <a:ext cx="4688784" cy="923330"/>
          </a:xfrm>
          <a:prstGeom prst="rect">
            <a:avLst/>
          </a:prstGeom>
          <a:noFill/>
        </p:spPr>
        <p:txBody>
          <a:bodyPr wrap="none" rtlCol="0">
            <a:spAutoFit/>
          </a:bodyPr>
          <a:lstStyle/>
          <a:p>
            <a:r>
              <a:rPr lang="en-US" sz="5400" dirty="0" smtClean="0">
                <a:solidFill>
                  <a:prstClr val="black"/>
                </a:solidFill>
              </a:rPr>
              <a:t>www.ebipm.org</a:t>
            </a:r>
            <a:endParaRPr lang="en-US" sz="5400" dirty="0">
              <a:solidFill>
                <a:prstClr val="black"/>
              </a:solidFill>
            </a:endParaRPr>
          </a:p>
        </p:txBody>
      </p:sp>
    </p:spTree>
    <p:extLst>
      <p:ext uri="{BB962C8B-B14F-4D97-AF65-F5344CB8AC3E}">
        <p14:creationId xmlns:p14="http://schemas.microsoft.com/office/powerpoint/2010/main" val="2469907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3136</TotalTime>
  <Words>1955</Words>
  <Application>Microsoft Office PowerPoint</Application>
  <PresentationFormat>On-screen Show (4:3)</PresentationFormat>
  <Paragraphs>284</Paragraphs>
  <Slides>80</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Office Theme</vt:lpstr>
      <vt:lpstr>Image</vt:lpstr>
      <vt:lpstr>Biocontrol of Rangeland Weeds Upper Arkansas Cooperative Weed Management Area November 5, 2014</vt:lpstr>
      <vt:lpstr>PowerPoint Presentation</vt:lpstr>
      <vt:lpstr>Outline</vt:lpstr>
      <vt:lpstr>What is biological control? </vt:lpstr>
      <vt:lpstr>Classical Biological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Biocontrol Safe? </vt:lpstr>
      <vt:lpstr>PowerPoint Presentation</vt:lpstr>
      <vt:lpstr>Generalists vs. Specialists: Only Specialists are used!</vt:lpstr>
      <vt:lpstr>Steps in weed biological control</vt:lpstr>
      <vt:lpstr>PowerPoint Presentation</vt:lpstr>
      <vt:lpstr>PowerPoint Presentation</vt:lpstr>
      <vt:lpstr>PowerPoint Presentation</vt:lpstr>
      <vt:lpstr>What weeds can we control using biological agents?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Biological Weed Control for Colorado Land Owners</dc:title>
  <dc:creator>Bean, Dan</dc:creator>
  <cp:lastModifiedBy>Bean, Dan</cp:lastModifiedBy>
  <cp:revision>119</cp:revision>
  <dcterms:created xsi:type="dcterms:W3CDTF">2012-10-02T22:50:22Z</dcterms:created>
  <dcterms:modified xsi:type="dcterms:W3CDTF">2014-11-05T14:29:26Z</dcterms:modified>
</cp:coreProperties>
</file>