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35"/>
  </p:notesMasterIdLst>
  <p:sldIdLst>
    <p:sldId id="256" r:id="rId2"/>
    <p:sldId id="259" r:id="rId3"/>
    <p:sldId id="258" r:id="rId4"/>
    <p:sldId id="257" r:id="rId5"/>
    <p:sldId id="260" r:id="rId6"/>
    <p:sldId id="262" r:id="rId7"/>
    <p:sldId id="263" r:id="rId8"/>
    <p:sldId id="266" r:id="rId9"/>
    <p:sldId id="264" r:id="rId10"/>
    <p:sldId id="267" r:id="rId11"/>
    <p:sldId id="269" r:id="rId12"/>
    <p:sldId id="268" r:id="rId13"/>
    <p:sldId id="271" r:id="rId14"/>
    <p:sldId id="274" r:id="rId15"/>
    <p:sldId id="272" r:id="rId16"/>
    <p:sldId id="283" r:id="rId17"/>
    <p:sldId id="273" r:id="rId18"/>
    <p:sldId id="293" r:id="rId19"/>
    <p:sldId id="275" r:id="rId20"/>
    <p:sldId id="281" r:id="rId21"/>
    <p:sldId id="280" r:id="rId22"/>
    <p:sldId id="277" r:id="rId23"/>
    <p:sldId id="278" r:id="rId24"/>
    <p:sldId id="284" r:id="rId25"/>
    <p:sldId id="279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0" autoAdjust="0"/>
    <p:restoredTop sz="91052" autoAdjust="0"/>
  </p:normalViewPr>
  <p:slideViewPr>
    <p:cSldViewPr snapToGrid="0">
      <p:cViewPr varScale="1">
        <p:scale>
          <a:sx n="81" d="100"/>
          <a:sy n="81" d="100"/>
        </p:scale>
        <p:origin x="68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coyle02\Desktop\2015BCR%20Data\Cover-sumsta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coyle02\Desktop\2016BCRData\Graphs%20and%20tables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coyle02\Desktop\2016BCRData\Graphs%20and%20tables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coyle02\Desktop\2016BCRData\Graphs%20and%20tabl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coyle02\Desktop\2016BCRData\Graphs%20and%20table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coyle02\Desktop\Weight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coyle02\Desktop\2015BCR%20Data\SumStatsFeed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coyle02\Desktop\2016BCRData\Graphs%20and%20table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coyle02\Desktop\2016BCRData\Graphs%20and%20table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coyle02\Desktop\2016BCRData\Graphs%20and%20table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386750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b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b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b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b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Sheet1!$U$12:$U$16</c:f>
              <c:strCache>
                <c:ptCount val="5"/>
                <c:pt idx="0">
                  <c:v>Untreated</c:v>
                </c:pt>
                <c:pt idx="1">
                  <c:v>Aminopyralid (Low)</c:v>
                </c:pt>
                <c:pt idx="2">
                  <c:v>Aminopyralid (High)</c:v>
                </c:pt>
                <c:pt idx="3">
                  <c:v>AMCP + Chlorsulfuron</c:v>
                </c:pt>
                <c:pt idx="4">
                  <c:v>Picloram</c:v>
                </c:pt>
              </c:strCache>
            </c:strRef>
          </c:cat>
          <c:val>
            <c:numRef>
              <c:f>Sheet1!$V$12:$V$16</c:f>
              <c:numCache>
                <c:formatCode>General</c:formatCode>
                <c:ptCount val="5"/>
                <c:pt idx="0">
                  <c:v>8.8883332999999993</c:v>
                </c:pt>
                <c:pt idx="1">
                  <c:v>0.7316667</c:v>
                </c:pt>
                <c:pt idx="2">
                  <c:v>0.75166670000000002</c:v>
                </c:pt>
                <c:pt idx="3">
                  <c:v>0.76333329999999999</c:v>
                </c:pt>
                <c:pt idx="4">
                  <c:v>0.69333330000000004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9929728"/>
        <c:axId val="149930288"/>
      </c:barChart>
      <c:catAx>
        <c:axId val="1499297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 smtClean="0">
                    <a:solidFill>
                      <a:srgbClr val="000000"/>
                    </a:solidFill>
                  </a:rPr>
                  <a:t>Herbicide Treatments</a:t>
                </a:r>
                <a:endParaRPr lang="en-US" sz="2000" b="1" dirty="0">
                  <a:solidFill>
                    <a:srgbClr val="0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0.38509174311926603"/>
              <c:y val="0.9074074074074073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930288"/>
        <c:crosses val="autoZero"/>
        <c:auto val="1"/>
        <c:lblAlgn val="ctr"/>
        <c:lblOffset val="100"/>
        <c:noMultiLvlLbl val="0"/>
      </c:catAx>
      <c:valAx>
        <c:axId val="149930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000000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 smtClean="0">
                    <a:solidFill>
                      <a:srgbClr val="000000"/>
                    </a:solidFill>
                  </a:rPr>
                  <a:t>Cover %</a:t>
                </a:r>
                <a:endParaRPr lang="en-US" sz="2000" b="1" dirty="0">
                  <a:solidFill>
                    <a:srgbClr val="0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9.1743119266055051E-3"/>
              <c:y val="0.2566202488577816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929728"/>
        <c:crosses val="autoZero"/>
        <c:crossBetween val="between"/>
      </c:valAx>
      <c:spPr>
        <a:solidFill>
          <a:schemeClr val="accent1">
            <a:lumMod val="20000"/>
            <a:lumOff val="80000"/>
          </a:schemeClr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One Year of Treatment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'Cover graph 24'!$B$3:$B$7</c:f>
              <c:strCache>
                <c:ptCount val="5"/>
                <c:pt idx="0">
                  <c:v>Untreated</c:v>
                </c:pt>
                <c:pt idx="1">
                  <c:v>Milestone (3oz)</c:v>
                </c:pt>
                <c:pt idx="2">
                  <c:v>Milestone (7oz)</c:v>
                </c:pt>
                <c:pt idx="3">
                  <c:v>Perspective</c:v>
                </c:pt>
                <c:pt idx="4">
                  <c:v>Tordon</c:v>
                </c:pt>
              </c:strCache>
            </c:strRef>
          </c:cat>
          <c:val>
            <c:numRef>
              <c:f>'Cover graph 24'!$E$3:$E$7</c:f>
              <c:numCache>
                <c:formatCode>General</c:formatCode>
                <c:ptCount val="5"/>
                <c:pt idx="0">
                  <c:v>35.630000000000003</c:v>
                </c:pt>
                <c:pt idx="1">
                  <c:v>41.72</c:v>
                </c:pt>
                <c:pt idx="2">
                  <c:v>43.61</c:v>
                </c:pt>
                <c:pt idx="3">
                  <c:v>62.22</c:v>
                </c:pt>
                <c:pt idx="4">
                  <c:v>53.22</c:v>
                </c:pt>
              </c:numCache>
            </c:numRef>
          </c:val>
        </c:ser>
        <c:ser>
          <c:idx val="1"/>
          <c:order val="1"/>
          <c:tx>
            <c:v>Two Years of Treatment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'Cover graph 24'!$B$3:$B$7</c:f>
              <c:strCache>
                <c:ptCount val="5"/>
                <c:pt idx="0">
                  <c:v>Untreated</c:v>
                </c:pt>
                <c:pt idx="1">
                  <c:v>Milestone (3oz)</c:v>
                </c:pt>
                <c:pt idx="2">
                  <c:v>Milestone (7oz)</c:v>
                </c:pt>
                <c:pt idx="3">
                  <c:v>Perspective</c:v>
                </c:pt>
                <c:pt idx="4">
                  <c:v>Tordon</c:v>
                </c:pt>
              </c:strCache>
            </c:strRef>
          </c:cat>
          <c:val>
            <c:numRef>
              <c:f>'Cover graph 24'!$F$3:$F$7</c:f>
              <c:numCache>
                <c:formatCode>General</c:formatCode>
                <c:ptCount val="5"/>
                <c:pt idx="0">
                  <c:v>0</c:v>
                </c:pt>
                <c:pt idx="1">
                  <c:v>43.16</c:v>
                </c:pt>
                <c:pt idx="2">
                  <c:v>46.33</c:v>
                </c:pt>
                <c:pt idx="3">
                  <c:v>54.78</c:v>
                </c:pt>
                <c:pt idx="4">
                  <c:v>43.27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51734400"/>
        <c:axId val="151734960"/>
      </c:barChart>
      <c:catAx>
        <c:axId val="1517344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/>
                  <a:t>Treatment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734960"/>
        <c:crosses val="autoZero"/>
        <c:auto val="1"/>
        <c:lblAlgn val="ctr"/>
        <c:lblOffset val="100"/>
        <c:noMultiLvlLbl val="0"/>
      </c:catAx>
      <c:valAx>
        <c:axId val="151734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/>
                  <a:t>Cover %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734400"/>
        <c:crosses val="autoZero"/>
        <c:crossBetween val="between"/>
      </c:valAx>
      <c:spPr>
        <a:solidFill>
          <a:schemeClr val="accent1">
            <a:lumMod val="20000"/>
            <a:lumOff val="80000"/>
          </a:schemeClr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96388888888889"/>
          <c:y val="0.89872630504520268"/>
          <c:w val="0.63779615048118987"/>
          <c:h val="7.81255468066491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48381452318461"/>
          <c:y val="3.199110230551358E-2"/>
          <c:w val="0.84396062992125986"/>
          <c:h val="0.65974966776372479"/>
        </c:manualLayout>
      </c:layout>
      <c:barChart>
        <c:barDir val="col"/>
        <c:grouping val="clustered"/>
        <c:varyColors val="0"/>
        <c:ser>
          <c:idx val="0"/>
          <c:order val="0"/>
          <c:tx>
            <c:v>One year of Treatment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'Cover graph 24'!$S$2:$S$6</c:f>
              <c:strCache>
                <c:ptCount val="5"/>
                <c:pt idx="0">
                  <c:v>Untreated</c:v>
                </c:pt>
                <c:pt idx="1">
                  <c:v>Milestone (3oz)</c:v>
                </c:pt>
                <c:pt idx="2">
                  <c:v>Milestone (7oz)</c:v>
                </c:pt>
                <c:pt idx="3">
                  <c:v>Perspective</c:v>
                </c:pt>
                <c:pt idx="4">
                  <c:v>Tordon</c:v>
                </c:pt>
              </c:strCache>
            </c:strRef>
          </c:cat>
          <c:val>
            <c:numRef>
              <c:f>'Cover graph 24'!$V$2:$V$6</c:f>
              <c:numCache>
                <c:formatCode>General</c:formatCode>
                <c:ptCount val="5"/>
                <c:pt idx="0">
                  <c:v>49.28</c:v>
                </c:pt>
                <c:pt idx="1">
                  <c:v>48.89</c:v>
                </c:pt>
                <c:pt idx="2">
                  <c:v>27.61</c:v>
                </c:pt>
                <c:pt idx="3">
                  <c:v>49.95</c:v>
                </c:pt>
                <c:pt idx="4">
                  <c:v>37.28</c:v>
                </c:pt>
              </c:numCache>
            </c:numRef>
          </c:val>
        </c:ser>
        <c:ser>
          <c:idx val="1"/>
          <c:order val="1"/>
          <c:tx>
            <c:v>Two Years of Treatment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'Cover graph 24'!$S$2:$S$6</c:f>
              <c:strCache>
                <c:ptCount val="5"/>
                <c:pt idx="0">
                  <c:v>Untreated</c:v>
                </c:pt>
                <c:pt idx="1">
                  <c:v>Milestone (3oz)</c:v>
                </c:pt>
                <c:pt idx="2">
                  <c:v>Milestone (7oz)</c:v>
                </c:pt>
                <c:pt idx="3">
                  <c:v>Perspective</c:v>
                </c:pt>
                <c:pt idx="4">
                  <c:v>Tordon</c:v>
                </c:pt>
              </c:strCache>
            </c:strRef>
          </c:cat>
          <c:val>
            <c:numRef>
              <c:f>'Cover graph 24'!$W$2:$W$6</c:f>
              <c:numCache>
                <c:formatCode>General</c:formatCode>
                <c:ptCount val="5"/>
                <c:pt idx="0">
                  <c:v>0</c:v>
                </c:pt>
                <c:pt idx="1">
                  <c:v>55.66</c:v>
                </c:pt>
                <c:pt idx="2">
                  <c:v>31.55</c:v>
                </c:pt>
                <c:pt idx="3">
                  <c:v>47.22</c:v>
                </c:pt>
                <c:pt idx="4">
                  <c:v>50.27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51737760"/>
        <c:axId val="151738320"/>
      </c:barChart>
      <c:catAx>
        <c:axId val="1517377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/>
                  <a:t>Treatment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738320"/>
        <c:crosses val="autoZero"/>
        <c:auto val="1"/>
        <c:lblAlgn val="ctr"/>
        <c:lblOffset val="100"/>
        <c:noMultiLvlLbl val="0"/>
      </c:catAx>
      <c:valAx>
        <c:axId val="151738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/>
                  <a:t>Cover %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737760"/>
        <c:crosses val="autoZero"/>
        <c:crossBetween val="between"/>
      </c:valAx>
      <c:spPr>
        <a:solidFill>
          <a:schemeClr val="accent1">
            <a:lumMod val="20000"/>
            <a:lumOff val="80000"/>
          </a:schemeClr>
        </a:solidFill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East Forb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'Cover Graph 12'!$A$12:$A$16</c:f>
              <c:strCache>
                <c:ptCount val="5"/>
                <c:pt idx="0">
                  <c:v>Untreated</c:v>
                </c:pt>
                <c:pt idx="1">
                  <c:v>Milestone (3oz)</c:v>
                </c:pt>
                <c:pt idx="2">
                  <c:v>Milestone (7oz)</c:v>
                </c:pt>
                <c:pt idx="3">
                  <c:v>Perspective</c:v>
                </c:pt>
                <c:pt idx="4">
                  <c:v>Tordon</c:v>
                </c:pt>
              </c:strCache>
            </c:strRef>
          </c:cat>
          <c:val>
            <c:numRef>
              <c:f>'Cover Graph 12'!$C$12:$C$16</c:f>
              <c:numCache>
                <c:formatCode>General</c:formatCode>
                <c:ptCount val="5"/>
                <c:pt idx="0">
                  <c:v>39.4</c:v>
                </c:pt>
                <c:pt idx="1">
                  <c:v>17.3</c:v>
                </c:pt>
                <c:pt idx="2">
                  <c:v>18.100000000000001</c:v>
                </c:pt>
                <c:pt idx="3">
                  <c:v>14.7</c:v>
                </c:pt>
                <c:pt idx="4">
                  <c:v>17.2</c:v>
                </c:pt>
              </c:numCache>
            </c:numRef>
          </c:val>
        </c:ser>
        <c:ser>
          <c:idx val="1"/>
          <c:order val="1"/>
          <c:tx>
            <c:v>West Forb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'Cover Graph 12'!$B$20:$B$24</c:f>
              <c:numCache>
                <c:formatCode>General</c:formatCode>
                <c:ptCount val="5"/>
                <c:pt idx="0">
                  <c:v>47.4</c:v>
                </c:pt>
                <c:pt idx="1">
                  <c:v>8.1999999999999993</c:v>
                </c:pt>
                <c:pt idx="2">
                  <c:v>6.8</c:v>
                </c:pt>
                <c:pt idx="3">
                  <c:v>3.4</c:v>
                </c:pt>
                <c:pt idx="4">
                  <c:v>6.2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49933088"/>
        <c:axId val="149933648"/>
      </c:barChart>
      <c:catAx>
        <c:axId val="1499330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/>
                  <a:t>Treatment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933648"/>
        <c:crosses val="autoZero"/>
        <c:auto val="1"/>
        <c:lblAlgn val="ctr"/>
        <c:lblOffset val="100"/>
        <c:noMultiLvlLbl val="0"/>
      </c:catAx>
      <c:valAx>
        <c:axId val="149933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/>
                  <a:t>Cover %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933088"/>
        <c:crosses val="autoZero"/>
        <c:crossBetween val="between"/>
      </c:valAx>
      <c:spPr>
        <a:solidFill>
          <a:schemeClr val="accent1">
            <a:lumMod val="20000"/>
            <a:lumOff val="80000"/>
          </a:schemeClr>
        </a:soli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3418963254593181"/>
          <c:y val="0.40819371536891225"/>
          <c:w val="0.14914370078740158"/>
          <c:h val="0.156251093613298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030659211076883E-2"/>
          <c:y val="3.0776970210082508E-2"/>
          <c:w val="0.81258824983833544"/>
          <c:h val="0.78274613463720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'Spec Rich'!$B$2</c:f>
              <c:strCache>
                <c:ptCount val="1"/>
                <c:pt idx="0">
                  <c:v>East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'Spec Rich'!$A$3:$A$7</c:f>
              <c:strCache>
                <c:ptCount val="5"/>
                <c:pt idx="0">
                  <c:v>Untreated</c:v>
                </c:pt>
                <c:pt idx="1">
                  <c:v>Milestone (3oz)</c:v>
                </c:pt>
                <c:pt idx="2">
                  <c:v>Milestone (7oz)</c:v>
                </c:pt>
                <c:pt idx="3">
                  <c:v>Perspective</c:v>
                </c:pt>
                <c:pt idx="4">
                  <c:v>Tordon</c:v>
                </c:pt>
              </c:strCache>
            </c:strRef>
          </c:cat>
          <c:val>
            <c:numRef>
              <c:f>'Spec Rich'!$B$3:$B$7</c:f>
              <c:numCache>
                <c:formatCode>General</c:formatCode>
                <c:ptCount val="5"/>
                <c:pt idx="0">
                  <c:v>16</c:v>
                </c:pt>
                <c:pt idx="1">
                  <c:v>14</c:v>
                </c:pt>
                <c:pt idx="2">
                  <c:v>13</c:v>
                </c:pt>
                <c:pt idx="3">
                  <c:v>13</c:v>
                </c:pt>
                <c:pt idx="4">
                  <c:v>15</c:v>
                </c:pt>
              </c:numCache>
            </c:numRef>
          </c:val>
        </c:ser>
        <c:ser>
          <c:idx val="1"/>
          <c:order val="1"/>
          <c:tx>
            <c:v>West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'Spec Rich'!$C$3:$C$7</c:f>
              <c:numCache>
                <c:formatCode>General</c:formatCode>
                <c:ptCount val="5"/>
                <c:pt idx="0">
                  <c:v>9</c:v>
                </c:pt>
                <c:pt idx="1">
                  <c:v>5</c:v>
                </c:pt>
                <c:pt idx="2">
                  <c:v>4</c:v>
                </c:pt>
                <c:pt idx="3">
                  <c:v>4</c:v>
                </c:pt>
                <c:pt idx="4">
                  <c:v>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0152208"/>
        <c:axId val="150152768"/>
      </c:barChart>
      <c:catAx>
        <c:axId val="1501522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/>
                  <a:t>Treatment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152768"/>
        <c:crosses val="autoZero"/>
        <c:auto val="1"/>
        <c:lblAlgn val="ctr"/>
        <c:lblOffset val="100"/>
        <c:noMultiLvlLbl val="0"/>
      </c:catAx>
      <c:valAx>
        <c:axId val="150152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/>
                  <a:t>Species #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152208"/>
        <c:crosses val="autoZero"/>
        <c:crossBetween val="between"/>
      </c:valAx>
      <c:spPr>
        <a:solidFill>
          <a:schemeClr val="accent1">
            <a:lumMod val="20000"/>
            <a:lumOff val="80000"/>
          </a:schemeClr>
        </a:solidFill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58581283534248"/>
          <c:y val="2.3018493656034932E-2"/>
          <c:w val="0.86735825610294304"/>
          <c:h val="0.790911136107986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Sheet1!$H$2</c:f>
              <c:strCache>
                <c:ptCount val="1"/>
                <c:pt idx="0">
                  <c:v>Grass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Sheet1!$G$3:$G$7</c:f>
              <c:strCache>
                <c:ptCount val="5"/>
                <c:pt idx="0">
                  <c:v>Untreated</c:v>
                </c:pt>
                <c:pt idx="1">
                  <c:v>Aminopyralid (Low)</c:v>
                </c:pt>
                <c:pt idx="2">
                  <c:v>Aminopyralid (High)</c:v>
                </c:pt>
                <c:pt idx="3">
                  <c:v>Picloram</c:v>
                </c:pt>
                <c:pt idx="4">
                  <c:v>AMCP + Chlorsulfuron</c:v>
                </c:pt>
              </c:strCache>
            </c:strRef>
          </c:cat>
          <c:val>
            <c:numRef>
              <c:f>Sheet1!$H$3:$H$7</c:f>
              <c:numCache>
                <c:formatCode>General</c:formatCode>
                <c:ptCount val="5"/>
                <c:pt idx="0">
                  <c:v>2114.3000000000002</c:v>
                </c:pt>
                <c:pt idx="1">
                  <c:v>1828.7</c:v>
                </c:pt>
                <c:pt idx="2">
                  <c:v>1775</c:v>
                </c:pt>
                <c:pt idx="3">
                  <c:v>1855</c:v>
                </c:pt>
                <c:pt idx="4">
                  <c:v>2115.6</c:v>
                </c:pt>
              </c:numCache>
            </c:numRef>
          </c:val>
        </c:ser>
        <c:ser>
          <c:idx val="1"/>
          <c:order val="1"/>
          <c:tx>
            <c:strRef>
              <c:f>Sheet1!$I$2</c:f>
              <c:strCache>
                <c:ptCount val="1"/>
                <c:pt idx="0">
                  <c:v>Forb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A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A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A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A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B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Sheet1!$G$3:$G$7</c:f>
              <c:strCache>
                <c:ptCount val="5"/>
                <c:pt idx="0">
                  <c:v>Untreated</c:v>
                </c:pt>
                <c:pt idx="1">
                  <c:v>Aminopyralid (Low)</c:v>
                </c:pt>
                <c:pt idx="2">
                  <c:v>Aminopyralid (High)</c:v>
                </c:pt>
                <c:pt idx="3">
                  <c:v>Picloram</c:v>
                </c:pt>
                <c:pt idx="4">
                  <c:v>AMCP + Chlorsulfuron</c:v>
                </c:pt>
              </c:strCache>
            </c:strRef>
          </c:cat>
          <c:val>
            <c:numRef>
              <c:f>Sheet1!$I$3:$I$7</c:f>
              <c:numCache>
                <c:formatCode>General</c:formatCode>
                <c:ptCount val="5"/>
                <c:pt idx="0">
                  <c:v>278.10000000000002</c:v>
                </c:pt>
                <c:pt idx="1">
                  <c:v>128.30000000000001</c:v>
                </c:pt>
                <c:pt idx="2">
                  <c:v>100.7</c:v>
                </c:pt>
                <c:pt idx="3">
                  <c:v>124.2</c:v>
                </c:pt>
                <c:pt idx="4">
                  <c:v>46.6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0155568"/>
        <c:axId val="150156128"/>
      </c:barChart>
      <c:catAx>
        <c:axId val="1501555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 smtClean="0">
                    <a:solidFill>
                      <a:srgbClr val="000000"/>
                    </a:solidFill>
                  </a:rPr>
                  <a:t>Herbicide Treatment</a:t>
                </a:r>
                <a:endParaRPr lang="en-US" sz="2000" b="1" dirty="0">
                  <a:solidFill>
                    <a:srgbClr val="000000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156128"/>
        <c:crosses val="autoZero"/>
        <c:auto val="1"/>
        <c:lblAlgn val="ctr"/>
        <c:lblOffset val="100"/>
        <c:noMultiLvlLbl val="0"/>
      </c:catAx>
      <c:valAx>
        <c:axId val="150156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000000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 smtClean="0">
                    <a:solidFill>
                      <a:srgbClr val="000000"/>
                    </a:solidFill>
                  </a:rPr>
                  <a:t>Biomass</a:t>
                </a:r>
                <a:r>
                  <a:rPr lang="en-US" sz="2000" b="1" baseline="0" dirty="0" smtClean="0">
                    <a:solidFill>
                      <a:srgbClr val="000000"/>
                    </a:solidFill>
                  </a:rPr>
                  <a:t> (kg/ha)</a:t>
                </a:r>
                <a:endParaRPr lang="en-US" sz="2000" b="1" dirty="0">
                  <a:solidFill>
                    <a:srgbClr val="0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1.1799410029498525E-2"/>
              <c:y val="0.1414041994750656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155568"/>
        <c:crosses val="autoZero"/>
        <c:crossBetween val="between"/>
      </c:valAx>
      <c:spPr>
        <a:solidFill>
          <a:schemeClr val="accent1">
            <a:lumMod val="20000"/>
            <a:lumOff val="80000"/>
          </a:schemeClr>
        </a:solidFill>
        <a:ln>
          <a:solidFill>
            <a:srgbClr val="000000"/>
          </a:solidFill>
        </a:ln>
        <a:effectLst/>
      </c:spPr>
    </c:plotArea>
    <c:legend>
      <c:legendPos val="b"/>
      <c:layout>
        <c:manualLayout>
          <c:xMode val="edge"/>
          <c:yMode val="edge"/>
          <c:x val="0.34612403380770063"/>
          <c:y val="5.0253488050835751E-2"/>
          <c:w val="0.30291301788211061"/>
          <c:h val="4.90000846668360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5896887889013854E-2"/>
          <c:y val="3.5973330764451507E-2"/>
          <c:w val="0.90457930258717656"/>
          <c:h val="0.7712801073981144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386750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a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Sheet1!$N$21:$N$25</c:f>
              <c:strCache>
                <c:ptCount val="5"/>
                <c:pt idx="0">
                  <c:v>Untreated</c:v>
                </c:pt>
                <c:pt idx="1">
                  <c:v>Aminopyralid (Low)</c:v>
                </c:pt>
                <c:pt idx="2">
                  <c:v>Aminopyralid (High)</c:v>
                </c:pt>
                <c:pt idx="3">
                  <c:v>AMCP + Chlorsulfuron</c:v>
                </c:pt>
                <c:pt idx="4">
                  <c:v>Picloram</c:v>
                </c:pt>
              </c:strCache>
            </c:strRef>
          </c:cat>
          <c:val>
            <c:numRef>
              <c:f>Sheet1!$O$21:$O$25</c:f>
              <c:numCache>
                <c:formatCode>General</c:formatCode>
                <c:ptCount val="5"/>
                <c:pt idx="0">
                  <c:v>57.816670000000002</c:v>
                </c:pt>
                <c:pt idx="1">
                  <c:v>58.283329999999999</c:v>
                </c:pt>
                <c:pt idx="2">
                  <c:v>58.016669999999998</c:v>
                </c:pt>
                <c:pt idx="3">
                  <c:v>58</c:v>
                </c:pt>
                <c:pt idx="4">
                  <c:v>56.666670000000003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0158368"/>
        <c:axId val="150158928"/>
      </c:barChart>
      <c:catAx>
        <c:axId val="1501583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 smtClean="0">
                    <a:solidFill>
                      <a:srgbClr val="000000"/>
                    </a:solidFill>
                  </a:rPr>
                  <a:t>Herbicide Treatments</a:t>
                </a:r>
                <a:endParaRPr lang="en-US" sz="2000" b="1" dirty="0">
                  <a:solidFill>
                    <a:srgbClr val="0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0.34893866556154163"/>
              <c:y val="0.9242371181558489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158928"/>
        <c:crosses val="autoZero"/>
        <c:auto val="1"/>
        <c:lblAlgn val="ctr"/>
        <c:lblOffset val="100"/>
        <c:noMultiLvlLbl val="0"/>
      </c:catAx>
      <c:valAx>
        <c:axId val="150158928"/>
        <c:scaling>
          <c:orientation val="minMax"/>
          <c:max val="70"/>
          <c:min val="0"/>
        </c:scaling>
        <c:delete val="0"/>
        <c:axPos val="l"/>
        <c:majorGridlines>
          <c:spPr>
            <a:ln w="9525" cap="flat" cmpd="sng" algn="ctr">
              <a:solidFill>
                <a:srgbClr val="000000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 smtClean="0">
                    <a:solidFill>
                      <a:srgbClr val="000000"/>
                    </a:solidFill>
                  </a:rPr>
                  <a:t>Forage %</a:t>
                </a:r>
                <a:endParaRPr lang="en-US" sz="2000" b="1" dirty="0">
                  <a:solidFill>
                    <a:srgbClr val="000000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158368"/>
        <c:crosses val="autoZero"/>
        <c:crossBetween val="between"/>
      </c:valAx>
      <c:spPr>
        <a:solidFill>
          <a:schemeClr val="accent1">
            <a:lumMod val="20000"/>
            <a:lumOff val="80000"/>
          </a:schemeClr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02487732511697"/>
          <c:y val="9.8333376652582266E-2"/>
          <c:w val="0.85662729658792647"/>
          <c:h val="0.58625729075532229"/>
        </c:manualLayout>
      </c:layout>
      <c:barChart>
        <c:barDir val="col"/>
        <c:grouping val="clustered"/>
        <c:varyColors val="0"/>
        <c:ser>
          <c:idx val="0"/>
          <c:order val="0"/>
          <c:tx>
            <c:v>One Year of Treatment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'Cover graph 24'!$B$3:$B$7</c:f>
              <c:strCache>
                <c:ptCount val="5"/>
                <c:pt idx="0">
                  <c:v>Untreated</c:v>
                </c:pt>
                <c:pt idx="1">
                  <c:v>Milestone (3oz)</c:v>
                </c:pt>
                <c:pt idx="2">
                  <c:v>Milestone (7oz)</c:v>
                </c:pt>
                <c:pt idx="3">
                  <c:v>Perspective</c:v>
                </c:pt>
                <c:pt idx="4">
                  <c:v>Tordon</c:v>
                </c:pt>
              </c:strCache>
            </c:strRef>
          </c:cat>
          <c:val>
            <c:numRef>
              <c:f>'Cover graph 24'!$C$3:$C$7</c:f>
              <c:numCache>
                <c:formatCode>General</c:formatCode>
                <c:ptCount val="5"/>
                <c:pt idx="0">
                  <c:v>7.25</c:v>
                </c:pt>
                <c:pt idx="1">
                  <c:v>0.89</c:v>
                </c:pt>
                <c:pt idx="2">
                  <c:v>2.27</c:v>
                </c:pt>
                <c:pt idx="3">
                  <c:v>2.11</c:v>
                </c:pt>
                <c:pt idx="4">
                  <c:v>2.27</c:v>
                </c:pt>
              </c:numCache>
            </c:numRef>
          </c:val>
        </c:ser>
        <c:ser>
          <c:idx val="1"/>
          <c:order val="1"/>
          <c:tx>
            <c:v>Two Years of Treatments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'Cover graph 24'!$B$3:$B$7</c:f>
              <c:strCache>
                <c:ptCount val="5"/>
                <c:pt idx="0">
                  <c:v>Untreated</c:v>
                </c:pt>
                <c:pt idx="1">
                  <c:v>Milestone (3oz)</c:v>
                </c:pt>
                <c:pt idx="2">
                  <c:v>Milestone (7oz)</c:v>
                </c:pt>
                <c:pt idx="3">
                  <c:v>Perspective</c:v>
                </c:pt>
                <c:pt idx="4">
                  <c:v>Tordon</c:v>
                </c:pt>
              </c:strCache>
            </c:strRef>
          </c:cat>
          <c:val>
            <c:numRef>
              <c:f>'Cover graph 24'!$D$3:$D$7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0.2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53291040"/>
        <c:axId val="153291600"/>
      </c:barChart>
      <c:catAx>
        <c:axId val="1532910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/>
                  <a:t>Treatment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291600"/>
        <c:crosses val="autoZero"/>
        <c:auto val="1"/>
        <c:lblAlgn val="ctr"/>
        <c:lblOffset val="100"/>
        <c:noMultiLvlLbl val="0"/>
      </c:catAx>
      <c:valAx>
        <c:axId val="153291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/>
                  <a:t>Cover %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291040"/>
        <c:crosses val="autoZero"/>
        <c:crossBetween val="between"/>
      </c:valAx>
      <c:spPr>
        <a:solidFill>
          <a:schemeClr val="accent1">
            <a:lumMod val="20000"/>
            <a:lumOff val="80000"/>
          </a:schemeClr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1333552055993"/>
          <c:y val="0.89409667541557303"/>
          <c:w val="0.62788845144356953"/>
          <c:h val="8.73848060659084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One Year of Treatment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'Cover graph 24'!$S$2:$S$6</c:f>
              <c:strCache>
                <c:ptCount val="5"/>
                <c:pt idx="0">
                  <c:v>Untreated</c:v>
                </c:pt>
                <c:pt idx="1">
                  <c:v>Milestone (3oz)</c:v>
                </c:pt>
                <c:pt idx="2">
                  <c:v>Milestone (7oz)</c:v>
                </c:pt>
                <c:pt idx="3">
                  <c:v>Perspective</c:v>
                </c:pt>
                <c:pt idx="4">
                  <c:v>Tordon</c:v>
                </c:pt>
              </c:strCache>
            </c:strRef>
          </c:cat>
          <c:val>
            <c:numRef>
              <c:f>'Cover graph 24'!$T$2:$T$6</c:f>
              <c:numCache>
                <c:formatCode>General</c:formatCode>
                <c:ptCount val="5"/>
                <c:pt idx="0">
                  <c:v>13.98</c:v>
                </c:pt>
                <c:pt idx="1">
                  <c:v>2.61</c:v>
                </c:pt>
                <c:pt idx="2">
                  <c:v>5.44</c:v>
                </c:pt>
                <c:pt idx="3">
                  <c:v>1.1299999999999999</c:v>
                </c:pt>
                <c:pt idx="4">
                  <c:v>3.44</c:v>
                </c:pt>
              </c:numCache>
            </c:numRef>
          </c:val>
        </c:ser>
        <c:ser>
          <c:idx val="1"/>
          <c:order val="1"/>
          <c:tx>
            <c:v>Two Years of Treatment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'Cover graph 24'!$S$2:$S$6</c:f>
              <c:strCache>
                <c:ptCount val="5"/>
                <c:pt idx="0">
                  <c:v>Untreated</c:v>
                </c:pt>
                <c:pt idx="1">
                  <c:v>Milestone (3oz)</c:v>
                </c:pt>
                <c:pt idx="2">
                  <c:v>Milestone (7oz)</c:v>
                </c:pt>
                <c:pt idx="3">
                  <c:v>Perspective</c:v>
                </c:pt>
                <c:pt idx="4">
                  <c:v>Tordon</c:v>
                </c:pt>
              </c:strCache>
            </c:strRef>
          </c:cat>
          <c:val>
            <c:numRef>
              <c:f>'Cover graph 24'!$U$2:$U$6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0.11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50161728"/>
        <c:axId val="150162288"/>
      </c:barChart>
      <c:catAx>
        <c:axId val="1501617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/>
                  <a:t>Treatment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162288"/>
        <c:crosses val="autoZero"/>
        <c:auto val="1"/>
        <c:lblAlgn val="ctr"/>
        <c:lblOffset val="100"/>
        <c:noMultiLvlLbl val="0"/>
      </c:catAx>
      <c:valAx>
        <c:axId val="150162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/>
                  <a:t>Cover</a:t>
                </a:r>
                <a:r>
                  <a:rPr lang="en-US" sz="2000" b="1" baseline="0"/>
                  <a:t> %</a:t>
                </a:r>
                <a:endParaRPr lang="en-US" sz="2000" b="1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161728"/>
        <c:crosses val="autoZero"/>
        <c:crossBetween val="between"/>
      </c:valAx>
      <c:spPr>
        <a:solidFill>
          <a:schemeClr val="accent1">
            <a:lumMod val="20000"/>
            <a:lumOff val="80000"/>
          </a:schemeClr>
        </a:solidFill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48381452318461"/>
          <c:y val="4.0723985875932067E-2"/>
          <c:w val="0.84396062992125986"/>
          <c:h val="0.64780192215948174"/>
        </c:manualLayout>
      </c:layout>
      <c:barChart>
        <c:barDir val="col"/>
        <c:grouping val="clustered"/>
        <c:varyColors val="0"/>
        <c:ser>
          <c:idx val="0"/>
          <c:order val="0"/>
          <c:tx>
            <c:v>One Year of Treatment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ac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'Cover graph 24'!$B$3:$B$7</c:f>
              <c:strCache>
                <c:ptCount val="5"/>
                <c:pt idx="0">
                  <c:v>Untreated</c:v>
                </c:pt>
                <c:pt idx="1">
                  <c:v>Milestone (3oz)</c:v>
                </c:pt>
                <c:pt idx="2">
                  <c:v>Milestone (7oz)</c:v>
                </c:pt>
                <c:pt idx="3">
                  <c:v>Perspective</c:v>
                </c:pt>
                <c:pt idx="4">
                  <c:v>Tordon</c:v>
                </c:pt>
              </c:strCache>
            </c:strRef>
          </c:cat>
          <c:val>
            <c:numRef>
              <c:f>'Cover graph 24'!$G$3:$G$7</c:f>
              <c:numCache>
                <c:formatCode>General</c:formatCode>
                <c:ptCount val="5"/>
                <c:pt idx="0">
                  <c:v>47.97</c:v>
                </c:pt>
                <c:pt idx="1">
                  <c:v>22.5</c:v>
                </c:pt>
                <c:pt idx="2">
                  <c:v>28.166699999999999</c:v>
                </c:pt>
                <c:pt idx="3">
                  <c:v>4.22</c:v>
                </c:pt>
                <c:pt idx="4">
                  <c:v>13.44</c:v>
                </c:pt>
              </c:numCache>
            </c:numRef>
          </c:val>
        </c:ser>
        <c:ser>
          <c:idx val="1"/>
          <c:order val="1"/>
          <c:tx>
            <c:v>Two Years of Treatment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ac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cd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'Cover graph 24'!$B$3:$B$7</c:f>
              <c:strCache>
                <c:ptCount val="5"/>
                <c:pt idx="0">
                  <c:v>Untreated</c:v>
                </c:pt>
                <c:pt idx="1">
                  <c:v>Milestone (3oz)</c:v>
                </c:pt>
                <c:pt idx="2">
                  <c:v>Milestone (7oz)</c:v>
                </c:pt>
                <c:pt idx="3">
                  <c:v>Perspective</c:v>
                </c:pt>
                <c:pt idx="4">
                  <c:v>Tordon</c:v>
                </c:pt>
              </c:strCache>
            </c:strRef>
          </c:cat>
          <c:val>
            <c:numRef>
              <c:f>'Cover graph 24'!$H$3:$H$7</c:f>
              <c:numCache>
                <c:formatCode>General</c:formatCode>
                <c:ptCount val="5"/>
                <c:pt idx="0">
                  <c:v>0</c:v>
                </c:pt>
                <c:pt idx="1">
                  <c:v>27.06</c:v>
                </c:pt>
                <c:pt idx="2">
                  <c:v>29.44</c:v>
                </c:pt>
                <c:pt idx="3">
                  <c:v>20.010000000000002</c:v>
                </c:pt>
                <c:pt idx="4">
                  <c:v>24.22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50165088"/>
        <c:axId val="150165648"/>
      </c:barChart>
      <c:catAx>
        <c:axId val="1501650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/>
                  <a:t>Treatment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165648"/>
        <c:crosses val="autoZero"/>
        <c:auto val="1"/>
        <c:lblAlgn val="ctr"/>
        <c:lblOffset val="100"/>
        <c:noMultiLvlLbl val="0"/>
      </c:catAx>
      <c:valAx>
        <c:axId val="150165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/>
                  <a:t>Cover %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165088"/>
        <c:crosses val="autoZero"/>
        <c:crossBetween val="between"/>
      </c:valAx>
      <c:spPr>
        <a:solidFill>
          <a:schemeClr val="accent1">
            <a:lumMod val="20000"/>
            <a:lumOff val="80000"/>
          </a:schemeClr>
        </a:solidFill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491426071741031"/>
          <c:y val="4.8732570680876094E-2"/>
          <c:w val="0.7945301837270341"/>
          <c:h val="0.64537210159382752"/>
        </c:manualLayout>
      </c:layout>
      <c:barChart>
        <c:barDir val="col"/>
        <c:grouping val="clustered"/>
        <c:varyColors val="0"/>
        <c:ser>
          <c:idx val="0"/>
          <c:order val="0"/>
          <c:tx>
            <c:v>One Year of Treatment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'Cover graph 24'!$S$2:$S$6</c:f>
              <c:strCache>
                <c:ptCount val="5"/>
                <c:pt idx="0">
                  <c:v>Untreated</c:v>
                </c:pt>
                <c:pt idx="1">
                  <c:v>Milestone (3oz)</c:v>
                </c:pt>
                <c:pt idx="2">
                  <c:v>Milestone (7oz)</c:v>
                </c:pt>
                <c:pt idx="3">
                  <c:v>Perspective</c:v>
                </c:pt>
                <c:pt idx="4">
                  <c:v>Tordon</c:v>
                </c:pt>
              </c:strCache>
            </c:strRef>
          </c:cat>
          <c:val>
            <c:numRef>
              <c:f>'Cover graph 24'!$X$2:$X$6</c:f>
              <c:numCache>
                <c:formatCode>General</c:formatCode>
                <c:ptCount val="5"/>
                <c:pt idx="0">
                  <c:v>32.200000000000003</c:v>
                </c:pt>
                <c:pt idx="1">
                  <c:v>10.33</c:v>
                </c:pt>
                <c:pt idx="2">
                  <c:v>15.61</c:v>
                </c:pt>
                <c:pt idx="3">
                  <c:v>15.28</c:v>
                </c:pt>
                <c:pt idx="4">
                  <c:v>13.5</c:v>
                </c:pt>
              </c:numCache>
            </c:numRef>
          </c:val>
        </c:ser>
        <c:ser>
          <c:idx val="1"/>
          <c:order val="1"/>
          <c:tx>
            <c:v>Two Years of Treatment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'Cover graph 24'!$S$2:$S$6</c:f>
              <c:strCache>
                <c:ptCount val="5"/>
                <c:pt idx="0">
                  <c:v>Untreated</c:v>
                </c:pt>
                <c:pt idx="1">
                  <c:v>Milestone (3oz)</c:v>
                </c:pt>
                <c:pt idx="2">
                  <c:v>Milestone (7oz)</c:v>
                </c:pt>
                <c:pt idx="3">
                  <c:v>Perspective</c:v>
                </c:pt>
                <c:pt idx="4">
                  <c:v>Tordon</c:v>
                </c:pt>
              </c:strCache>
            </c:strRef>
          </c:cat>
          <c:val>
            <c:numRef>
              <c:f>'Cover graph 24'!$Y$2:$Y$6</c:f>
              <c:numCache>
                <c:formatCode>General</c:formatCode>
                <c:ptCount val="5"/>
                <c:pt idx="0">
                  <c:v>0</c:v>
                </c:pt>
                <c:pt idx="1">
                  <c:v>8.56</c:v>
                </c:pt>
                <c:pt idx="2">
                  <c:v>17.329999999999998</c:v>
                </c:pt>
                <c:pt idx="3">
                  <c:v>11.94</c:v>
                </c:pt>
                <c:pt idx="4">
                  <c:v>11.89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268683600"/>
        <c:axId val="268684160"/>
      </c:barChart>
      <c:catAx>
        <c:axId val="2686836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/>
                  <a:t>Treatment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8684160"/>
        <c:crosses val="autoZero"/>
        <c:auto val="1"/>
        <c:lblAlgn val="ctr"/>
        <c:lblOffset val="100"/>
        <c:noMultiLvlLbl val="0"/>
      </c:catAx>
      <c:valAx>
        <c:axId val="268684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/>
                  <a:t>Cover %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8683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732813-A018-4C2D-AD41-31B7B3787E7B}" type="datetimeFigureOut">
              <a:rPr lang="en-US" smtClean="0"/>
              <a:t>11/1/2016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03325D-0ADA-4ED9-A6D3-C67D47D10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149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What I want to talk about today</a:t>
            </a:r>
            <a:r>
              <a:rPr lang="en-US" baseline="0" dirty="0" smtClean="0"/>
              <a:t> is the research I’ve been involved with at CSU as a master’s student. And that is centered around BCR…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3325D-0ADA-4ED9-A6D3-C67D47D10E6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616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Unique qualities</a:t>
            </a:r>
          </a:p>
          <a:p>
            <a:r>
              <a:rPr lang="en-US" dirty="0" smtClean="0"/>
              <a:t>Vigorous native plant community (ref pic)</a:t>
            </a:r>
          </a:p>
          <a:p>
            <a:r>
              <a:rPr lang="en-US" dirty="0" smtClean="0"/>
              <a:t>Barrier</a:t>
            </a:r>
            <a:r>
              <a:rPr lang="en-US" baseline="0" dirty="0" smtClean="0"/>
              <a:t> to travel (ref pic)</a:t>
            </a:r>
            <a:endParaRPr lang="en-US" dirty="0" smtClean="0"/>
          </a:p>
          <a:p>
            <a:r>
              <a:rPr lang="en-US" dirty="0" smtClean="0"/>
              <a:t>No</a:t>
            </a:r>
            <a:r>
              <a:rPr lang="en-US" baseline="0" dirty="0" smtClean="0"/>
              <a:t> evidence of overgrazing, over use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C7AC1-3CF4-4E43-997D-4F8DB1870D5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701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Are we effective</a:t>
            </a:r>
          </a:p>
          <a:p>
            <a:r>
              <a:rPr lang="en-US" dirty="0" smtClean="0"/>
              <a:t>Already</a:t>
            </a:r>
            <a:r>
              <a:rPr lang="en-US" baseline="0" dirty="0" smtClean="0"/>
              <a:t> mentioned</a:t>
            </a:r>
          </a:p>
          <a:p>
            <a:r>
              <a:rPr lang="en-US" baseline="0" dirty="0" smtClean="0"/>
              <a:t>Dense cover interception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Sometimes</a:t>
            </a:r>
            <a:r>
              <a:rPr lang="en-US" baseline="0" dirty="0" smtClean="0"/>
              <a:t> </a:t>
            </a:r>
            <a:r>
              <a:rPr lang="en-US" dirty="0" smtClean="0"/>
              <a:t>Duality of management correctly</a:t>
            </a:r>
            <a:r>
              <a:rPr lang="en-US" baseline="0" dirty="0" smtClean="0"/>
              <a:t> with care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C7AC1-3CF4-4E43-997D-4F8DB1870D5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928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</a:t>
            </a:r>
            <a:r>
              <a:rPr lang="en-US" baseline="0" dirty="0" smtClean="0"/>
              <a:t> evaluate</a:t>
            </a:r>
          </a:p>
          <a:p>
            <a:r>
              <a:rPr lang="en-US" baseline="0" dirty="0" smtClean="0"/>
              <a:t>TDN as a composite measure of </a:t>
            </a:r>
            <a:r>
              <a:rPr lang="en-US" b="1" baseline="0" dirty="0" smtClean="0"/>
              <a:t>digestible</a:t>
            </a:r>
            <a:r>
              <a:rPr lang="en-US" baseline="0" dirty="0" smtClean="0"/>
              <a:t> energy (Protein, lipid, carbohydrate, dig. fiber)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C7AC1-3CF4-4E43-997D-4F8DB1870D5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2211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C7AC1-3CF4-4E43-997D-4F8DB1870D5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1012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EDIBLE FORBS!!!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C7AC1-3CF4-4E43-997D-4F8DB1870D5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22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Digestible energy</a:t>
            </a:r>
          </a:p>
          <a:p>
            <a:r>
              <a:rPr lang="en-US" dirty="0" smtClean="0"/>
              <a:t>Go</a:t>
            </a:r>
            <a:r>
              <a:rPr lang="en-US" baseline="0" dirty="0" smtClean="0"/>
              <a:t> through axes</a:t>
            </a:r>
          </a:p>
          <a:p>
            <a:r>
              <a:rPr lang="en-US" baseline="0" dirty="0" smtClean="0"/>
              <a:t>Grass biomass unchanged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C7AC1-3CF4-4E43-997D-4F8DB1870D5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70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3325D-0ADA-4ED9-A6D3-C67D47D10E6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652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We needed a way to quantify the problem other than </a:t>
            </a:r>
            <a:endParaRPr lang="en-US" dirty="0" smtClean="0"/>
          </a:p>
          <a:p>
            <a:r>
              <a:rPr lang="en-US" dirty="0" smtClean="0"/>
              <a:t>The</a:t>
            </a:r>
            <a:r>
              <a:rPr lang="en-US" baseline="0" dirty="0" smtClean="0"/>
              <a:t> solutions are already out there, we want to know </a:t>
            </a:r>
            <a:r>
              <a:rPr lang="en-US" baseline="0" dirty="0" err="1" smtClean="0"/>
              <a:t>whats</a:t>
            </a:r>
            <a:r>
              <a:rPr lang="en-US" baseline="0" dirty="0" smtClean="0"/>
              <a:t> happening in the environment around the problem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3325D-0ADA-4ED9-A6D3-C67D47D10E6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820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Musk thistle- biennial</a:t>
            </a:r>
            <a:r>
              <a:rPr lang="en-US" baseline="0" dirty="0" smtClean="0"/>
              <a:t> sometimes annual weed. Many herbicide choices, not particularly difficult to manage. But after years of an ineffective management strategy has left a considerably portion of the ranch infested. Encroachment.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3325D-0ADA-4ED9-A6D3-C67D47D10E6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226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3325D-0ADA-4ED9-A6D3-C67D47D10E6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11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method to predict</a:t>
            </a:r>
            <a:r>
              <a:rPr lang="en-US" baseline="0" dirty="0" smtClean="0"/>
              <a:t> the intensity of the infestation without directly observing 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3325D-0ADA-4ED9-A6D3-C67D47D10E6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234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Prevailing winds</a:t>
            </a:r>
            <a:r>
              <a:rPr lang="en-US" baseline="0" dirty="0" smtClean="0"/>
              <a:t> evidence to confirm suspicions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3325D-0ADA-4ED9-A6D3-C67D47D10E6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86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99%</a:t>
            </a:r>
            <a:r>
              <a:rPr lang="en-US" baseline="0" dirty="0" smtClean="0"/>
              <a:t> this is probably unnecessary and resources can be better allocated elsewhere.</a:t>
            </a:r>
          </a:p>
          <a:p>
            <a:r>
              <a:rPr lang="en-US" baseline="0" dirty="0" smtClean="0"/>
              <a:t>But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3325D-0ADA-4ED9-A6D3-C67D47D10E6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803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Right in the “red”</a:t>
            </a:r>
          </a:p>
          <a:p>
            <a:r>
              <a:rPr lang="en-US" dirty="0" smtClean="0"/>
              <a:t>2 sites cut by ridge, </a:t>
            </a:r>
            <a:r>
              <a:rPr lang="en-US" smtClean="0"/>
              <a:t>very different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3325D-0ADA-4ED9-A6D3-C67D47D10E6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197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72A44-322F-4EE5-938D-D86ABD3BC716}" type="datetimeFigureOut">
              <a:rPr lang="en-US" smtClean="0"/>
              <a:t>11/1/2016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A6574-5C8A-426E-A4E7-77EB3710E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39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72A44-322F-4EE5-938D-D86ABD3BC716}" type="datetimeFigureOut">
              <a:rPr lang="en-US" smtClean="0"/>
              <a:t>11/1/2016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A6574-5C8A-426E-A4E7-77EB3710E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548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72A44-322F-4EE5-938D-D86ABD3BC716}" type="datetimeFigureOut">
              <a:rPr lang="en-US" smtClean="0"/>
              <a:t>11/1/2016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A6574-5C8A-426E-A4E7-77EB3710E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646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72A44-322F-4EE5-938D-D86ABD3BC716}" type="datetimeFigureOut">
              <a:rPr lang="en-US" smtClean="0"/>
              <a:t>11/1/2016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A6574-5C8A-426E-A4E7-77EB3710E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413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72A44-322F-4EE5-938D-D86ABD3BC716}" type="datetimeFigureOut">
              <a:rPr lang="en-US" smtClean="0"/>
              <a:t>11/1/2016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A6574-5C8A-426E-A4E7-77EB3710E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11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72A44-322F-4EE5-938D-D86ABD3BC716}" type="datetimeFigureOut">
              <a:rPr lang="en-US" smtClean="0"/>
              <a:t>11/1/2016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A6574-5C8A-426E-A4E7-77EB3710E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409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72A44-322F-4EE5-938D-D86ABD3BC716}" type="datetimeFigureOut">
              <a:rPr lang="en-US" smtClean="0"/>
              <a:t>11/1/2016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A6574-5C8A-426E-A4E7-77EB3710E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77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72A44-322F-4EE5-938D-D86ABD3BC716}" type="datetimeFigureOut">
              <a:rPr lang="en-US" smtClean="0"/>
              <a:t>11/1/2016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A6574-5C8A-426E-A4E7-77EB3710E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021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72A44-322F-4EE5-938D-D86ABD3BC716}" type="datetimeFigureOut">
              <a:rPr lang="en-US" smtClean="0"/>
              <a:t>11/1/2016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A6574-5C8A-426E-A4E7-77EB3710E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87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72A44-322F-4EE5-938D-D86ABD3BC716}" type="datetimeFigureOut">
              <a:rPr lang="en-US" smtClean="0"/>
              <a:t>11/1/2016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A6574-5C8A-426E-A4E7-77EB3710E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290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72A44-322F-4EE5-938D-D86ABD3BC716}" type="datetimeFigureOut">
              <a:rPr lang="en-US" smtClean="0"/>
              <a:t>11/1/2016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A6574-5C8A-426E-A4E7-77EB3710E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17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chemeClr val="accent1">
                <a:lumMod val="5000"/>
                <a:lumOff val="95000"/>
              </a:schemeClr>
            </a:gs>
            <a:gs pos="36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72A44-322F-4EE5-938D-D86ABD3BC716}" type="datetimeFigureOut">
              <a:rPr lang="en-US" smtClean="0"/>
              <a:t>11/1/2016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A6574-5C8A-426E-A4E7-77EB3710E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398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Musk Thistle Management In Rangeland Environments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94269"/>
            <a:ext cx="9144000" cy="1655762"/>
          </a:xfrm>
        </p:spPr>
        <p:txBody>
          <a:bodyPr/>
          <a:lstStyle/>
          <a:p>
            <a:r>
              <a:rPr lang="en-US" sz="3200" dirty="0" smtClean="0"/>
              <a:t>John Coyle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34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Management Implications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Utility of an in-depth geostatistical analysis on weed density and distribution largely situational.</a:t>
            </a:r>
          </a:p>
          <a:p>
            <a:pPr lvl="1"/>
            <a:r>
              <a:rPr lang="en-US" dirty="0" smtClean="0"/>
              <a:t>Resource allocation</a:t>
            </a:r>
          </a:p>
          <a:p>
            <a:pPr lvl="1"/>
            <a:r>
              <a:rPr lang="en-US" dirty="0" smtClean="0"/>
              <a:t>Scope of project </a:t>
            </a:r>
          </a:p>
          <a:p>
            <a:pPr lvl="1"/>
            <a:r>
              <a:rPr lang="en-US" dirty="0" smtClean="0"/>
              <a:t>Difficulty of terrain</a:t>
            </a:r>
          </a:p>
          <a:p>
            <a:r>
              <a:rPr lang="en-US" dirty="0" smtClean="0"/>
              <a:t>Help focus management actions and avoid wasting resources.</a:t>
            </a:r>
          </a:p>
          <a:p>
            <a:pPr lvl="1"/>
            <a:r>
              <a:rPr lang="en-US" dirty="0" smtClean="0"/>
              <a:t>Focus work where the greatest impact can be made</a:t>
            </a:r>
          </a:p>
          <a:p>
            <a:pPr lvl="1"/>
            <a:r>
              <a:rPr lang="en-US" dirty="0" smtClean="0"/>
              <a:t>Track progress over the course of the project</a:t>
            </a:r>
          </a:p>
          <a:p>
            <a:r>
              <a:rPr lang="en-US" dirty="0" smtClean="0"/>
              <a:t>Offers an easy to understand representation of a weed infestation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34807"/>
            <a:ext cx="10515600" cy="58118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 smtClean="0">
                <a:latin typeface="+mj-lt"/>
              </a:rPr>
              <a:t>Effects of Musk Thistle Management on Forage Quality in Montane Rangelands</a:t>
            </a:r>
          </a:p>
          <a:p>
            <a:pPr marL="0" indent="0" algn="ctr">
              <a:buNone/>
            </a:pPr>
            <a:r>
              <a:rPr lang="en-US" dirty="0" smtClean="0">
                <a:latin typeface="+mj-lt"/>
              </a:rPr>
              <a:t>John Coyle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Dr. Scott </a:t>
            </a:r>
            <a:r>
              <a:rPr lang="en-US" dirty="0" err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Nissen</a:t>
            </a:r>
            <a:endParaRPr lang="en-US" dirty="0" smtClean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Dr. Paul </a:t>
            </a:r>
            <a:r>
              <a:rPr lang="en-US" dirty="0" err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Meiman</a:t>
            </a:r>
            <a:endParaRPr lang="en-US" dirty="0" smtClean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45539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271" y="0"/>
            <a:ext cx="5852604" cy="6858000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</p:spTree>
    <p:extLst>
      <p:ext uri="{BB962C8B-B14F-4D97-AF65-F5344CB8AC3E}">
        <p14:creationId xmlns:p14="http://schemas.microsoft.com/office/powerpoint/2010/main" val="292683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048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Musk Thistle on BCR</a:t>
            </a:r>
            <a:endParaRPr lang="en-US" b="1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58694" y="3414253"/>
            <a:ext cx="4040188" cy="3030141"/>
          </a:xfrm>
          <a:ln w="12700">
            <a:solidFill>
              <a:srgbClr val="000000"/>
            </a:solidFill>
          </a:ln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123" y="3414253"/>
            <a:ext cx="4040188" cy="3030141"/>
          </a:xfrm>
          <a:ln w="12700">
            <a:solidFill>
              <a:srgbClr val="000000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1922123" y="1371601"/>
            <a:ext cx="815498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Competitive with native vegetation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Integrated into healthy rangeland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/>
              <a:t>Biocontrol is not keeping pace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/>
              <a:t>Psychological </a:t>
            </a: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3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048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4200" b="1" dirty="0"/>
              <a:t>Research Objectives</a:t>
            </a:r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385" y="3299498"/>
            <a:ext cx="3891482" cy="2901061"/>
          </a:xfrm>
          <a:ln w="12700">
            <a:solidFill>
              <a:srgbClr val="000000"/>
            </a:solidFill>
          </a:ln>
        </p:spPr>
      </p:pic>
      <p:pic>
        <p:nvPicPr>
          <p:cNvPr id="18" name="Content Placeholder 1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26" y="3304731"/>
            <a:ext cx="2103571" cy="2901061"/>
          </a:xfrm>
          <a:ln w="12700">
            <a:solidFill>
              <a:srgbClr val="000000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618" y="3299498"/>
            <a:ext cx="2087756" cy="2910205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1965385" y="1295401"/>
            <a:ext cx="817449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Evaluate the efficacy of several herbicides for musk thistle control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Evaluate the impacts of herbicide treatments on the overall species diversity and forage quality 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90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048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Materials and Methods</a:t>
            </a:r>
            <a:endParaRPr lang="en-US" b="1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0656149"/>
              </p:ext>
            </p:extLst>
          </p:nvPr>
        </p:nvGraphicFramePr>
        <p:xfrm>
          <a:off x="2286000" y="2133600"/>
          <a:ext cx="7696200" cy="3428997"/>
        </p:xfrm>
        <a:graphic>
          <a:graphicData uri="http://schemas.openxmlformats.org/drawingml/2006/table">
            <a:tbl>
              <a:tblPr firstRow="1" bandRow="1"/>
              <a:tblGrid>
                <a:gridCol w="3035553"/>
                <a:gridCol w="2177013"/>
                <a:gridCol w="2483634"/>
              </a:tblGrid>
              <a:tr h="5836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Herbicide</a:t>
                      </a:r>
                      <a:endParaRPr lang="en-US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Product Name</a:t>
                      </a:r>
                      <a:endParaRPr lang="en-US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Product (</a:t>
                      </a:r>
                      <a:r>
                        <a:rPr lang="en-US" sz="2400" b="1" i="0" u="none" strike="noStrike" dirty="0" err="1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oz</a:t>
                      </a:r>
                      <a:r>
                        <a:rPr lang="en-US" sz="2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/A)</a:t>
                      </a:r>
                      <a:endParaRPr lang="en-US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583659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Aminopyralid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(Low)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Milestone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83659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Aminopyralid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(High)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Milestone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83659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Picloram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Tordon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94361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Aminocyclopyrachlor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(AMCP) 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chlorsulfuron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Perspective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7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Herbicide Treatments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first herbicide treatment was made on each plot in fall of 2014.</a:t>
            </a:r>
          </a:p>
          <a:p>
            <a:r>
              <a:rPr lang="en-US" dirty="0" smtClean="0"/>
              <a:t>The treatment plots were split in fall of 2015 and a second consecutive treatment was applied on half of the plot.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547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048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Materials and Methods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Biomass data (2015)</a:t>
            </a:r>
          </a:p>
          <a:p>
            <a:r>
              <a:rPr lang="en-US" dirty="0" smtClean="0"/>
              <a:t>Cover data (2015 and 2016)</a:t>
            </a:r>
          </a:p>
          <a:p>
            <a:r>
              <a:rPr lang="en-US" dirty="0" smtClean="0"/>
              <a:t>Feed analysis (2015)</a:t>
            </a:r>
            <a:endParaRPr lang="en-US" dirty="0"/>
          </a:p>
          <a:p>
            <a:pPr lvl="1"/>
            <a:r>
              <a:rPr lang="en-US" dirty="0"/>
              <a:t>Wet </a:t>
            </a:r>
            <a:r>
              <a:rPr lang="en-US" dirty="0" smtClean="0"/>
              <a:t>chemistry</a:t>
            </a:r>
          </a:p>
          <a:p>
            <a:pPr lvl="1"/>
            <a:r>
              <a:rPr lang="en-US" dirty="0" smtClean="0"/>
              <a:t>Total Digestible Nutrients (TDN)</a:t>
            </a:r>
            <a:endParaRPr lang="en-US" dirty="0"/>
          </a:p>
          <a:p>
            <a:endParaRPr lang="en-US" dirty="0" smtClean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057400"/>
            <a:ext cx="4129088" cy="3096816"/>
          </a:xfrm>
          <a:ln w="127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97057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Results 12 Months After Treatment (MAT)</a:t>
            </a:r>
            <a:endParaRPr lang="en-US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962" y="1935645"/>
            <a:ext cx="6156489" cy="4617367"/>
          </a:xfrm>
        </p:spPr>
      </p:pic>
    </p:spTree>
    <p:extLst>
      <p:ext uri="{BB962C8B-B14F-4D97-AF65-F5344CB8AC3E}">
        <p14:creationId xmlns:p14="http://schemas.microsoft.com/office/powerpoint/2010/main" val="388725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81200" y="10668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Effect of Herbicide Treatment </a:t>
            </a:r>
            <a:r>
              <a:rPr lang="en-US" sz="3200" b="1" dirty="0" smtClean="0">
                <a:solidFill>
                  <a:srgbClr val="000000"/>
                </a:solidFill>
              </a:rPr>
              <a:t>on </a:t>
            </a:r>
            <a:r>
              <a:rPr lang="en-US" sz="3200" b="1" dirty="0">
                <a:solidFill>
                  <a:srgbClr val="000000"/>
                </a:solidFill>
              </a:rPr>
              <a:t>Musk Thistle </a:t>
            </a:r>
            <a:r>
              <a:rPr lang="en-US" sz="3200" b="1" dirty="0" smtClean="0">
                <a:solidFill>
                  <a:srgbClr val="000000"/>
                </a:solidFill>
              </a:rPr>
              <a:t/>
            </a:r>
            <a:br>
              <a:rPr lang="en-US" sz="3200" b="1" dirty="0" smtClean="0">
                <a:solidFill>
                  <a:srgbClr val="000000"/>
                </a:solidFill>
              </a:rPr>
            </a:br>
            <a:r>
              <a:rPr lang="en-US" sz="3200" b="1" dirty="0" smtClean="0">
                <a:solidFill>
                  <a:srgbClr val="000000"/>
                </a:solidFill>
              </a:rPr>
              <a:t>(</a:t>
            </a:r>
            <a:r>
              <a:rPr lang="en-US" sz="3200" b="1" dirty="0">
                <a:solidFill>
                  <a:srgbClr val="000000"/>
                </a:solidFill>
              </a:rPr>
              <a:t>12 MAT)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1828800" y="2057400"/>
          <a:ext cx="83058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593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63919"/>
            <a:ext cx="10515600" cy="790815"/>
          </a:xfrm>
        </p:spPr>
        <p:txBody>
          <a:bodyPr/>
          <a:lstStyle/>
          <a:p>
            <a:pPr algn="ctr"/>
            <a:r>
              <a:rPr lang="en-US" b="1" dirty="0" smtClean="0"/>
              <a:t>Blue Creek Ranch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5940"/>
            <a:ext cx="12192000" cy="4524865"/>
          </a:xfrm>
        </p:spPr>
      </p:pic>
      <p:sp>
        <p:nvSpPr>
          <p:cNvPr id="5" name="TextBox 4"/>
          <p:cNvSpPr txBox="1"/>
          <p:nvPr/>
        </p:nvSpPr>
        <p:spPr>
          <a:xfrm>
            <a:off x="4404852" y="5883216"/>
            <a:ext cx="2717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Cimarron, Colorado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1185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769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Forb Cover Response 12 MAT</a:t>
            </a:r>
            <a:endParaRPr lang="en-US" sz="3200" b="1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5273679"/>
              </p:ext>
            </p:extLst>
          </p:nvPr>
        </p:nvGraphicFramePr>
        <p:xfrm>
          <a:off x="838199" y="1923528"/>
          <a:ext cx="9998413" cy="4351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1671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741" y="94878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Species Richness 12 MAT</a:t>
            </a:r>
            <a:endParaRPr lang="en-US" sz="3200" b="1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545932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6493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53055" y="1146721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00"/>
                </a:solidFill>
              </a:rPr>
              <a:t>Total Biomass of Grass and Edible Forbs (12 MAT)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1600200" y="2133600"/>
          <a:ext cx="86106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24001" y="533401"/>
            <a:ext cx="18194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48723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04800"/>
            <a:ext cx="8229600" cy="11430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FFFFFF"/>
                </a:solidFill>
              </a:rPr>
              <a:t>Results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1981200" y="1752599"/>
          <a:ext cx="8001000" cy="4525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146114" y="1222283"/>
            <a:ext cx="7987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 Total Digestible Nutrients (</a:t>
            </a:r>
            <a:r>
              <a:rPr lang="en-US" sz="3200" b="1" dirty="0" err="1">
                <a:solidFill>
                  <a:srgbClr val="000000"/>
                </a:solidFill>
              </a:rPr>
              <a:t>Forbs+Grass</a:t>
            </a:r>
            <a:r>
              <a:rPr lang="en-US" sz="3200" b="1" dirty="0">
                <a:solidFill>
                  <a:srgbClr val="0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7759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Results 24 MAT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177470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019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Musk Thistle Cover Response 24 MAT (East)</a:t>
            </a:r>
            <a:endParaRPr lang="en-US" sz="3200" b="1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5126305"/>
              </p:ext>
            </p:extLst>
          </p:nvPr>
        </p:nvGraphicFramePr>
        <p:xfrm>
          <a:off x="897193" y="662781"/>
          <a:ext cx="10515600" cy="5309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0031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080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Musk thistle Cover Response 24 MAT (West)</a:t>
            </a:r>
            <a:endParaRPr lang="en-US" sz="3200" b="1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2147580"/>
              </p:ext>
            </p:extLst>
          </p:nvPr>
        </p:nvGraphicFramePr>
        <p:xfrm>
          <a:off x="838200" y="1799303"/>
          <a:ext cx="10515600" cy="4739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9471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7026" y="55193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Forb Cover Response 24 MAT (East)</a:t>
            </a:r>
            <a:endParaRPr lang="en-US" sz="3200" b="1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9967907"/>
              </p:ext>
            </p:extLst>
          </p:nvPr>
        </p:nvGraphicFramePr>
        <p:xfrm>
          <a:off x="838200" y="1386348"/>
          <a:ext cx="10515600" cy="4857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633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2937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Forb Cover Response 24 MAT (West)</a:t>
            </a:r>
            <a:endParaRPr lang="en-US" sz="3200" b="1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4710209"/>
              </p:ext>
            </p:extLst>
          </p:nvPr>
        </p:nvGraphicFramePr>
        <p:xfrm>
          <a:off x="1357460" y="1734532"/>
          <a:ext cx="9996340" cy="4732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3640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353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Grass Cover Response 24 MAT (East)</a:t>
            </a:r>
            <a:endParaRPr lang="en-US" sz="3200" b="1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7097779"/>
              </p:ext>
            </p:extLst>
          </p:nvPr>
        </p:nvGraphicFramePr>
        <p:xfrm>
          <a:off x="1170039" y="1838633"/>
          <a:ext cx="9556955" cy="4611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9321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9" t="17988" r="10664" b="24462"/>
          <a:stretch/>
        </p:blipFill>
        <p:spPr>
          <a:xfrm>
            <a:off x="2640941" y="167724"/>
            <a:ext cx="6541159" cy="6541159"/>
          </a:xfrm>
        </p:spPr>
      </p:pic>
    </p:spTree>
    <p:extLst>
      <p:ext uri="{BB962C8B-B14F-4D97-AF65-F5344CB8AC3E}">
        <p14:creationId xmlns:p14="http://schemas.microsoft.com/office/powerpoint/2010/main" val="252750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7026" y="57160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Grass Cover Response 24 MAT (West)</a:t>
            </a:r>
            <a:endParaRPr lang="en-US" sz="32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13206"/>
              </p:ext>
            </p:extLst>
          </p:nvPr>
        </p:nvGraphicFramePr>
        <p:xfrm>
          <a:off x="838200" y="1543666"/>
          <a:ext cx="10515600" cy="5004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6360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Conclusions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tested herbicides controlled musk thistle </a:t>
            </a:r>
            <a:endParaRPr lang="en-US" dirty="0" smtClean="0"/>
          </a:p>
          <a:p>
            <a:r>
              <a:rPr lang="en-US" dirty="0" smtClean="0"/>
              <a:t>Forb </a:t>
            </a:r>
            <a:r>
              <a:rPr lang="en-US" dirty="0" smtClean="0"/>
              <a:t>cover was generally reduced by 20% of absolute cover</a:t>
            </a:r>
          </a:p>
          <a:p>
            <a:r>
              <a:rPr lang="en-US" dirty="0" smtClean="0"/>
              <a:t>There was some site dependent reduction of unique species</a:t>
            </a:r>
          </a:p>
          <a:p>
            <a:r>
              <a:rPr lang="en-US" dirty="0" smtClean="0"/>
              <a:t>None of the tested herbicides reduced forage quality or abundance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44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Management Implications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treatments performed satisfactorily at reducing musk thistle cover  while preserving forage quality and species richness </a:t>
            </a:r>
          </a:p>
          <a:p>
            <a:r>
              <a:rPr lang="en-US" dirty="0" smtClean="0"/>
              <a:t>The areas of concern (lower forb cover and lowered species richness) are mitigated by the fact that the ranch has abundant co-occurring species.</a:t>
            </a:r>
          </a:p>
          <a:p>
            <a:r>
              <a:rPr lang="en-US" dirty="0" smtClean="0"/>
              <a:t>Other factors can be used in the decision making process: cost, availability, labeling…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4456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797414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Determining the extent of the problem using geostatistical analysis</a:t>
            </a:r>
          </a:p>
          <a:p>
            <a:r>
              <a:rPr lang="en-US" dirty="0" smtClean="0"/>
              <a:t>Herbicide research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27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8225" y="-128588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/>
              <a:t>The Problem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364029" y="869912"/>
            <a:ext cx="7863991" cy="589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6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826" y="-66675"/>
            <a:ext cx="5395949" cy="7048500"/>
          </a:xfrm>
        </p:spPr>
      </p:pic>
    </p:spTree>
    <p:extLst>
      <p:ext uri="{BB962C8B-B14F-4D97-AF65-F5344CB8AC3E}">
        <p14:creationId xmlns:p14="http://schemas.microsoft.com/office/powerpoint/2010/main" val="210855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6" y="-10030"/>
            <a:ext cx="9553574" cy="7382308"/>
          </a:xfrm>
        </p:spPr>
      </p:pic>
    </p:spTree>
    <p:extLst>
      <p:ext uri="{BB962C8B-B14F-4D97-AF65-F5344CB8AC3E}">
        <p14:creationId xmlns:p14="http://schemas.microsoft.com/office/powerpoint/2010/main" val="358126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Inverse Distance Weighting (IDW)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</a:t>
            </a:r>
            <a:r>
              <a:rPr lang="en-US" dirty="0"/>
              <a:t>predict a value for any unmeasured location, IDW uses the measured values surrounding the prediction location</a:t>
            </a:r>
            <a:r>
              <a:rPr lang="en-US" dirty="0" smtClean="0"/>
              <a:t>. </a:t>
            </a:r>
          </a:p>
          <a:p>
            <a:r>
              <a:rPr lang="en-US" dirty="0" smtClean="0"/>
              <a:t>Assumptions</a:t>
            </a:r>
            <a:endParaRPr lang="en-US" dirty="0"/>
          </a:p>
          <a:p>
            <a:pPr lvl="1"/>
            <a:r>
              <a:rPr lang="en-US" dirty="0" smtClean="0"/>
              <a:t>Values in close proximity are more alike than values further away</a:t>
            </a:r>
          </a:p>
          <a:p>
            <a:pPr lvl="1"/>
            <a:r>
              <a:rPr lang="en-US" dirty="0" smtClean="0"/>
              <a:t>IDW </a:t>
            </a:r>
            <a:r>
              <a:rPr lang="en-US" dirty="0"/>
              <a:t>assumes that each measured point has a local influence </a:t>
            </a:r>
            <a:r>
              <a:rPr lang="en-US" dirty="0" smtClean="0"/>
              <a:t>that diminishes </a:t>
            </a:r>
            <a:r>
              <a:rPr lang="en-US" dirty="0"/>
              <a:t>with distance.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2109" y="4001294"/>
            <a:ext cx="2379465" cy="27274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746" y="639633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http://pro.arcgis.com/en/pro-app/help/analysis/geostatistical-analyst/how-inverse-distance-weighted-interpolation-works.htm</a:t>
            </a:r>
          </a:p>
        </p:txBody>
      </p:sp>
    </p:spTree>
    <p:extLst>
      <p:ext uri="{BB962C8B-B14F-4D97-AF65-F5344CB8AC3E}">
        <p14:creationId xmlns:p14="http://schemas.microsoft.com/office/powerpoint/2010/main" val="96436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7334" y="609600"/>
            <a:ext cx="6213660" cy="1320800"/>
          </a:xfrm>
        </p:spPr>
        <p:txBody>
          <a:bodyPr/>
          <a:lstStyle/>
          <a:p>
            <a:r>
              <a:rPr lang="en-US" b="1" dirty="0" smtClean="0"/>
              <a:t>Results 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994" y="-5319"/>
            <a:ext cx="5301006" cy="6863320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77334" y="1930400"/>
            <a:ext cx="6025122" cy="4487159"/>
          </a:xfrm>
        </p:spPr>
        <p:txBody>
          <a:bodyPr/>
          <a:lstStyle/>
          <a:p>
            <a:r>
              <a:rPr lang="en-US" sz="2800" dirty="0"/>
              <a:t>Mechanism of seed dispersal (Wind/Road/Cattle)</a:t>
            </a:r>
          </a:p>
          <a:p>
            <a:r>
              <a:rPr lang="en-US" sz="2800" dirty="0"/>
              <a:t>Elevation and musk thistle presence</a:t>
            </a:r>
          </a:p>
          <a:p>
            <a:r>
              <a:rPr lang="en-US" sz="2800" dirty="0"/>
              <a:t>Cattle distribution and land degradation</a:t>
            </a:r>
          </a:p>
          <a:p>
            <a:r>
              <a:rPr lang="en-US" sz="2800" dirty="0"/>
              <a:t>Aspect: all except </a:t>
            </a:r>
            <a:r>
              <a:rPr lang="en-US" sz="2800" dirty="0" smtClean="0"/>
              <a:t>southern (135 to 225 degrees)</a:t>
            </a:r>
            <a:endParaRPr lang="en-US" sz="2800" dirty="0"/>
          </a:p>
          <a:p>
            <a:r>
              <a:rPr lang="en-US" sz="2800" dirty="0"/>
              <a:t>Slope: &lt;20.2%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21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5891</TotalTime>
  <Words>899</Words>
  <Application>Microsoft Office PowerPoint</Application>
  <PresentationFormat>Widescreen</PresentationFormat>
  <Paragraphs>250</Paragraphs>
  <Slides>33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Musk Thistle Management In Rangeland Environments</vt:lpstr>
      <vt:lpstr>Blue Creek Ranch</vt:lpstr>
      <vt:lpstr>PowerPoint Presentation</vt:lpstr>
      <vt:lpstr>Content</vt:lpstr>
      <vt:lpstr>The Problem</vt:lpstr>
      <vt:lpstr>PowerPoint Presentation</vt:lpstr>
      <vt:lpstr>PowerPoint Presentation</vt:lpstr>
      <vt:lpstr>Inverse Distance Weighting (IDW)</vt:lpstr>
      <vt:lpstr>Results </vt:lpstr>
      <vt:lpstr>Management Implications</vt:lpstr>
      <vt:lpstr>PowerPoint Presentation</vt:lpstr>
      <vt:lpstr>PowerPoint Presentation</vt:lpstr>
      <vt:lpstr>Musk Thistle on BCR</vt:lpstr>
      <vt:lpstr>Research Objectives</vt:lpstr>
      <vt:lpstr>Materials and Methods</vt:lpstr>
      <vt:lpstr>Herbicide Treatments</vt:lpstr>
      <vt:lpstr>Materials and Methods</vt:lpstr>
      <vt:lpstr>Results 12 Months After Treatment (MAT)</vt:lpstr>
      <vt:lpstr>Effect of Herbicide Treatment on Musk Thistle  (12 MAT)</vt:lpstr>
      <vt:lpstr>Forb Cover Response 12 MAT</vt:lpstr>
      <vt:lpstr>Species Richness 12 MAT</vt:lpstr>
      <vt:lpstr>Total Biomass of Grass and Edible Forbs (12 MAT)</vt:lpstr>
      <vt:lpstr>Results</vt:lpstr>
      <vt:lpstr>Results 24 MAT</vt:lpstr>
      <vt:lpstr>Musk Thistle Cover Response 24 MAT (East)</vt:lpstr>
      <vt:lpstr>Musk thistle Cover Response 24 MAT (West)</vt:lpstr>
      <vt:lpstr>Forb Cover Response 24 MAT (East)</vt:lpstr>
      <vt:lpstr>Forb Cover Response 24 MAT (West)</vt:lpstr>
      <vt:lpstr>Grass Cover Response 24 MAT (East)</vt:lpstr>
      <vt:lpstr>Grass Cover Response 24 MAT (West)</vt:lpstr>
      <vt:lpstr>Conclusions</vt:lpstr>
      <vt:lpstr>Management Implications</vt:lpstr>
      <vt:lpstr>Questions?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Coyle,John (EID)</dc:creator>
  <cp:lastModifiedBy>Coyle,John (EID)</cp:lastModifiedBy>
  <cp:revision>59</cp:revision>
  <dcterms:created xsi:type="dcterms:W3CDTF">2016-09-29T20:56:26Z</dcterms:created>
  <dcterms:modified xsi:type="dcterms:W3CDTF">2016-11-02T04:15:10Z</dcterms:modified>
</cp:coreProperties>
</file>