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53"/>
  </p:notesMasterIdLst>
  <p:sldIdLst>
    <p:sldId id="493" r:id="rId3"/>
    <p:sldId id="420" r:id="rId4"/>
    <p:sldId id="421" r:id="rId5"/>
    <p:sldId id="422" r:id="rId6"/>
    <p:sldId id="482" r:id="rId7"/>
    <p:sldId id="423" r:id="rId8"/>
    <p:sldId id="483" r:id="rId9"/>
    <p:sldId id="484" r:id="rId10"/>
    <p:sldId id="485" r:id="rId11"/>
    <p:sldId id="424" r:id="rId12"/>
    <p:sldId id="425" r:id="rId13"/>
    <p:sldId id="426" r:id="rId14"/>
    <p:sldId id="477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78" r:id="rId42"/>
    <p:sldId id="479" r:id="rId43"/>
    <p:sldId id="480" r:id="rId44"/>
    <p:sldId id="481" r:id="rId45"/>
    <p:sldId id="463" r:id="rId46"/>
    <p:sldId id="464" r:id="rId47"/>
    <p:sldId id="465" r:id="rId48"/>
    <p:sldId id="466" r:id="rId49"/>
    <p:sldId id="468" r:id="rId50"/>
    <p:sldId id="471" r:id="rId51"/>
    <p:sldId id="472" r:id="rId5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66FF"/>
    <a:srgbClr val="8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3" autoAdjust="0"/>
    <p:restoredTop sz="94170" autoAdjust="0"/>
  </p:normalViewPr>
  <p:slideViewPr>
    <p:cSldViewPr>
      <p:cViewPr varScale="1">
        <p:scale>
          <a:sx n="100" d="100"/>
          <a:sy n="100" d="100"/>
        </p:scale>
        <p:origin x="917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4D086-E456-42A9-96B7-33FED8F41EAD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D86B9-F2AB-4EF7-9861-BB2136458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2EE9DE-74D7-2D47-98EB-CF70679513AF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3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F12314-393A-0040-BF80-B69A39FAB7A1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1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869024-8598-F246-8B65-07DBB8204F07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3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1544B5-ACA2-F249-8BAE-1FC1B42E10D0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9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A045E3-2CC5-9840-A47A-DA019AD29284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55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Total of 13 aquatic herbicides registered for use.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080920-9DF1-4946-9BF1-863E1362EC36}" type="slidenum">
              <a:rPr lang="en-US" sz="1200">
                <a:latin typeface="Calibri" charset="0"/>
              </a:rPr>
              <a:pPr eaLnBrk="1" hangingPunct="1"/>
              <a:t>34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1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F71690-1946-6F4D-B3A6-50B6EFC9964C}" type="slidenum">
              <a:rPr lang="en-US" sz="1200">
                <a:latin typeface="Calibri" charset="0"/>
              </a:rPr>
              <a:pPr eaLnBrk="1" hangingPunct="1"/>
              <a:t>45</a:t>
            </a:fld>
            <a:endParaRPr lang="en-US" sz="120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67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A8D897-FA85-1B4D-8212-D40E9745DC62}" type="slidenum">
              <a:rPr lang="en-US" sz="1200">
                <a:latin typeface="Calibri" charset="0"/>
              </a:rPr>
              <a:pPr eaLnBrk="1" hangingPunct="1"/>
              <a:t>48</a:t>
            </a:fld>
            <a:endParaRPr lang="en-US" sz="1200">
              <a:latin typeface="Calibri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0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3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975860"/>
            <a:ext cx="9144000" cy="7391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5044440"/>
            <a:ext cx="2249424" cy="594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5036820"/>
            <a:ext cx="6784848" cy="5943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365500"/>
            <a:ext cx="6477000" cy="15240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5041698"/>
            <a:ext cx="6705600" cy="5715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5057249"/>
            <a:ext cx="2057400" cy="5715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F204BB-B054-4069-B64C-178CDD6EC3F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97117"/>
            <a:ext cx="5867400" cy="304271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90500"/>
            <a:ext cx="838200" cy="3175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1A301A-895E-426A-A864-AF9653DF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301A-895E-426A-A864-AF9653DF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508001"/>
            <a:ext cx="2057400" cy="459713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2"/>
            <a:ext cx="5562600" cy="45971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5207003"/>
            <a:ext cx="2209800" cy="304271"/>
          </a:xfrm>
        </p:spPr>
        <p:txBody>
          <a:bodyPr/>
          <a:lstStyle/>
          <a:p>
            <a:fld id="{64F204BB-B054-4069-B64C-178CDD6EC3F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5" y="5206840"/>
            <a:ext cx="5573483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715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508000"/>
            <a:ext cx="228600" cy="52070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445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34088" y="100012"/>
            <a:ext cx="444500" cy="244476"/>
          </a:xfrm>
        </p:spPr>
        <p:txBody>
          <a:bodyPr/>
          <a:lstStyle/>
          <a:p>
            <a:fld id="{391A301A-895E-426A-A864-AF9653DF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975860"/>
            <a:ext cx="9144000" cy="7391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5044440"/>
            <a:ext cx="2249424" cy="594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5036820"/>
            <a:ext cx="6784848" cy="5943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365500"/>
            <a:ext cx="6477000" cy="15240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5041698"/>
            <a:ext cx="6705600" cy="5715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5057249"/>
            <a:ext cx="2057400" cy="5715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F204BB-B054-4069-B64C-178CDD6EC3F8}" type="datetimeFigureOut">
              <a:rPr lang="en-US" smtClean="0">
                <a:latin typeface="Tw Cen MT"/>
              </a:rPr>
              <a:pPr/>
              <a:t>11/3/2016</a:t>
            </a:fld>
            <a:endParaRPr lang="en-US">
              <a:latin typeface="Tw Cen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97117"/>
            <a:ext cx="5867400" cy="304271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EFAC9"/>
              </a:solidFill>
              <a:latin typeface="Tw Cen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90500"/>
            <a:ext cx="838200" cy="3175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1A301A-895E-426A-A864-AF9653DFFA45}" type="slidenum">
              <a:rPr lang="en-US" smtClean="0">
                <a:solidFill>
                  <a:srgbClr val="FEFAC9"/>
                </a:solidFill>
                <a:latin typeface="Tw Cen MT"/>
              </a:rPr>
              <a:pPr/>
              <a:t>‹#›</a:t>
            </a:fld>
            <a:endParaRPr lang="en-US">
              <a:solidFill>
                <a:srgbClr val="FEFAC9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61991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0500"/>
            <a:ext cx="8153400" cy="8255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11/3/2016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333500"/>
            <a:ext cx="8153400" cy="3746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0379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286002"/>
            <a:ext cx="7123113" cy="1394354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70000"/>
            <a:ext cx="9144000" cy="9525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33500"/>
            <a:ext cx="1295400" cy="8255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333500"/>
            <a:ext cx="7772400" cy="8255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0"/>
            <a:ext cx="7620000" cy="8255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11/3/2016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460502"/>
            <a:ext cx="1295400" cy="584730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96975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324639"/>
            <a:ext cx="3886200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324639"/>
            <a:ext cx="3886200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11/3/2016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1A301A-895E-426A-A864-AF9653DFFA45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493821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7543"/>
            <a:ext cx="8153400" cy="724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032000"/>
            <a:ext cx="3886200" cy="2984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032000"/>
            <a:ext cx="3886200" cy="2984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11/3/2016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1A301A-895E-426A-A864-AF9653DFFA45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460500"/>
            <a:ext cx="3886200" cy="53340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460500"/>
            <a:ext cx="3886200" cy="53340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02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11/3/2016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9557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11/3/2016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5207000"/>
            <a:ext cx="533400" cy="3175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1A301A-895E-426A-A864-AF9653DFFA45}" type="slidenum">
              <a:rPr lang="en-US" smtClean="0">
                <a:solidFill>
                  <a:srgbClr val="444D26"/>
                </a:solidFill>
                <a:latin typeface="Tw Cen MT"/>
              </a:rPr>
              <a:pPr/>
              <a:t>‹#›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617789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7543"/>
            <a:ext cx="8077200" cy="724959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11/3/2016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60500"/>
            <a:ext cx="1600200" cy="36195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460500"/>
            <a:ext cx="6400800" cy="3683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786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0500"/>
            <a:ext cx="8153400" cy="8255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333500"/>
            <a:ext cx="8153400" cy="3746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572000"/>
            <a:ext cx="7315200" cy="5715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810000"/>
            <a:ext cx="9144000" cy="7391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3886200"/>
            <a:ext cx="1463040" cy="594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3878580"/>
            <a:ext cx="7598664" cy="5943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73500"/>
            <a:ext cx="7315200" cy="5715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7226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5207000"/>
            <a:ext cx="2667000" cy="304271"/>
          </a:xfrm>
        </p:spPr>
        <p:txBody>
          <a:bodyPr rtlCol="0"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11/3/2016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889375"/>
            <a:ext cx="1447800" cy="552982"/>
          </a:xfrm>
        </p:spPr>
        <p:txBody>
          <a:bodyPr rtlCol="0"/>
          <a:lstStyle>
            <a:lvl1pPr>
              <a:defRPr sz="2800"/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5206840"/>
            <a:ext cx="4572000" cy="304271"/>
          </a:xfrm>
        </p:spPr>
        <p:txBody>
          <a:bodyPr rtlCol="0"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80746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7628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11/3/2016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301A-895E-426A-A864-AF9653DFFA45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503022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508001"/>
            <a:ext cx="2057400" cy="459713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2"/>
            <a:ext cx="5562600" cy="45971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5207003"/>
            <a:ext cx="2209800" cy="304271"/>
          </a:xfrm>
        </p:spPr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11/3/2016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5" y="5206840"/>
            <a:ext cx="5573483" cy="304271"/>
          </a:xfrm>
        </p:spPr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715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508000"/>
            <a:ext cx="228600" cy="52070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445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34088" y="100012"/>
            <a:ext cx="444500" cy="244476"/>
          </a:xfrm>
        </p:spPr>
        <p:txBody>
          <a:bodyPr/>
          <a:lstStyle/>
          <a:p>
            <a:fld id="{391A301A-895E-426A-A864-AF9653DFFA45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728280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286002"/>
            <a:ext cx="7123113" cy="1394354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70000"/>
            <a:ext cx="9144000" cy="9525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333500"/>
            <a:ext cx="1295400" cy="8255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333500"/>
            <a:ext cx="7772400" cy="8255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0"/>
            <a:ext cx="7620000" cy="8255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460502"/>
            <a:ext cx="1295400" cy="584730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324639"/>
            <a:ext cx="3886200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324639"/>
            <a:ext cx="3886200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F204BB-B054-4069-B64C-178CDD6EC3F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1A301A-895E-426A-A864-AF9653DFFA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7543"/>
            <a:ext cx="8153400" cy="724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032000"/>
            <a:ext cx="3886200" cy="2984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032000"/>
            <a:ext cx="3886200" cy="2984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F204BB-B054-4069-B64C-178CDD6EC3F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1A301A-895E-426A-A864-AF9653DFFA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460500"/>
            <a:ext cx="3886200" cy="53340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460500"/>
            <a:ext cx="3886200" cy="53340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5207000"/>
            <a:ext cx="533400" cy="3175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1A301A-895E-426A-A864-AF9653DF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7543"/>
            <a:ext cx="8077200" cy="724959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60500"/>
            <a:ext cx="1600200" cy="36195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460500"/>
            <a:ext cx="6400800" cy="3683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572000"/>
            <a:ext cx="7315200" cy="5715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810000"/>
            <a:ext cx="9144000" cy="7391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886200"/>
            <a:ext cx="1463040" cy="594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878580"/>
            <a:ext cx="7598664" cy="5943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73500"/>
            <a:ext cx="7315200" cy="5715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7226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5207000"/>
            <a:ext cx="2667000" cy="304271"/>
          </a:xfrm>
        </p:spPr>
        <p:txBody>
          <a:bodyPr rtlCol="0"/>
          <a:lstStyle/>
          <a:p>
            <a:fld id="{64F204BB-B054-4069-B64C-178CDD6EC3F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889375"/>
            <a:ext cx="1447800" cy="552982"/>
          </a:xfrm>
        </p:spPr>
        <p:txBody>
          <a:bodyPr rtlCol="0"/>
          <a:lstStyle>
            <a:lvl1pPr>
              <a:defRPr sz="2800"/>
            </a:lvl1pPr>
          </a:lstStyle>
          <a:p>
            <a:fld id="{391A301A-895E-426A-A864-AF9653DFFA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5206840"/>
            <a:ext cx="4572000" cy="304271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80746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90500"/>
            <a:ext cx="8153400" cy="8255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33500"/>
            <a:ext cx="8153400" cy="3771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5207000"/>
            <a:ext cx="2667000" cy="304271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F204BB-B054-4069-B64C-178CDD6EC3F8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4" y="5206840"/>
            <a:ext cx="5421083" cy="304271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028700"/>
            <a:ext cx="9144000" cy="2667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533400" cy="1905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066800"/>
            <a:ext cx="8553450" cy="1905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060186"/>
            <a:ext cx="533400" cy="20373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90500"/>
            <a:ext cx="8153400" cy="8255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33500"/>
            <a:ext cx="8153400" cy="3771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5207000"/>
            <a:ext cx="2667000" cy="304271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11/3/2016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4" y="5206840"/>
            <a:ext cx="5421083" cy="304271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028700"/>
            <a:ext cx="9144000" cy="2667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533400" cy="1905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066800"/>
            <a:ext cx="8553450" cy="1905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060186"/>
            <a:ext cx="533400" cy="20373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7918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295400" y="3746500"/>
            <a:ext cx="6400800" cy="825500"/>
          </a:xfrm>
        </p:spPr>
        <p:txBody>
          <a:bodyPr>
            <a:normAutofit fontScale="62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Dr. Scott Nissen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Western Invasive Weed Short Course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Colorado </a:t>
            </a:r>
            <a:r>
              <a:rPr lang="en-US" sz="32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State University</a:t>
            </a:r>
          </a:p>
        </p:txBody>
      </p:sp>
      <p:pic>
        <p:nvPicPr>
          <p:cNvPr id="6" name="Picture 6" descr="glde_ctr_lr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080003"/>
            <a:ext cx="1295400" cy="54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54001"/>
            <a:ext cx="7073900" cy="4653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3020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w Cen MT"/>
              </a:rPr>
              <a:t>Upper Arkansas Cooperative Weed Management Association </a:t>
            </a:r>
          </a:p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w Cen MT"/>
              </a:rPr>
              <a:t>Fall 2016</a:t>
            </a:r>
            <a:endParaRPr lang="en-US" sz="3200" b="1" dirty="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047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P10001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721600" cy="4826000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5" descr="IMG_21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32667"/>
            <a:ext cx="4648200" cy="2582333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4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8153400" cy="8255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Other Common Species</a:t>
            </a:r>
            <a:endParaRPr lang="en-US" b="1" dirty="0">
              <a:ea typeface="+mj-ea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676400" y="1460500"/>
            <a:ext cx="5562600" cy="38735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 b="1" dirty="0">
                <a:latin typeface="Calibri"/>
                <a:ea typeface="ＭＳ Ｐゴシック" charset="0"/>
                <a:cs typeface="Calibri"/>
              </a:rPr>
              <a:t>Sago pondweed</a:t>
            </a:r>
          </a:p>
          <a:p>
            <a:pPr eaLnBrk="1" hangingPunct="1"/>
            <a:r>
              <a:rPr lang="en-US" sz="3600" b="1" dirty="0">
                <a:latin typeface="Calibri"/>
                <a:ea typeface="ＭＳ Ｐゴシック" charset="0"/>
                <a:cs typeface="Calibri"/>
              </a:rPr>
              <a:t>Horned pondweed</a:t>
            </a:r>
          </a:p>
          <a:p>
            <a:pPr eaLnBrk="1" hangingPunct="1"/>
            <a:r>
              <a:rPr lang="en-US" sz="3600" b="1" dirty="0" err="1">
                <a:latin typeface="Calibri"/>
                <a:ea typeface="ＭＳ Ｐゴシック" charset="0"/>
                <a:cs typeface="Calibri"/>
              </a:rPr>
              <a:t>Curlyleaf</a:t>
            </a:r>
            <a:r>
              <a:rPr lang="en-US" sz="3600" b="1" dirty="0">
                <a:latin typeface="Calibri"/>
                <a:ea typeface="ＭＳ Ｐゴシック" charset="0"/>
                <a:cs typeface="Calibri"/>
              </a:rPr>
              <a:t> Pondweed</a:t>
            </a:r>
          </a:p>
          <a:p>
            <a:pPr eaLnBrk="1" hangingPunct="1"/>
            <a:r>
              <a:rPr lang="en-US" sz="3600" b="1" dirty="0">
                <a:latin typeface="Calibri"/>
                <a:ea typeface="ＭＳ Ｐゴシック" charset="0"/>
                <a:cs typeface="Calibri"/>
              </a:rPr>
              <a:t>Native Milfoils</a:t>
            </a:r>
          </a:p>
          <a:p>
            <a:pPr eaLnBrk="1" hangingPunct="1"/>
            <a:r>
              <a:rPr lang="en-US" sz="3600" b="1" dirty="0" err="1">
                <a:latin typeface="Calibri"/>
                <a:ea typeface="ＭＳ Ｐゴシック" charset="0"/>
                <a:cs typeface="Calibri"/>
              </a:rPr>
              <a:t>Coontail</a:t>
            </a:r>
            <a:endParaRPr lang="en-US" sz="3600" b="1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en-US" sz="3600" b="1" dirty="0">
                <a:latin typeface="Calibri"/>
                <a:ea typeface="ＭＳ Ｐゴシック" charset="0"/>
                <a:cs typeface="Calibri"/>
              </a:rPr>
              <a:t>Common Elodea</a:t>
            </a:r>
          </a:p>
          <a:p>
            <a:pPr eaLnBrk="1" hangingPunct="1"/>
            <a:r>
              <a:rPr lang="en-US" sz="3600" b="1" dirty="0" err="1">
                <a:latin typeface="Calibri"/>
                <a:ea typeface="ＭＳ Ｐゴシック" charset="0"/>
                <a:cs typeface="Calibri"/>
              </a:rPr>
              <a:t>Chara</a:t>
            </a:r>
            <a:endParaRPr lang="en-US" sz="3600" b="1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endParaRPr lang="en-US" sz="3600" b="1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endParaRPr lang="en-US" sz="3600" b="1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3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90500"/>
            <a:ext cx="8153400" cy="8255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Sago pondweed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25602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latin typeface="Calibri"/>
                <a:ea typeface="ＭＳ Ｐゴシック" charset="0"/>
                <a:cs typeface="Calibri"/>
              </a:rPr>
              <a:t>Native submersed perennial</a:t>
            </a:r>
          </a:p>
          <a:p>
            <a:pPr eaLnBrk="1" hangingPunct="1"/>
            <a:r>
              <a:rPr lang="en-US" sz="2400" b="1" dirty="0">
                <a:latin typeface="Calibri"/>
                <a:ea typeface="ＭＳ Ｐゴシック" charset="0"/>
                <a:cs typeface="Calibri"/>
              </a:rPr>
              <a:t>Thrives in flowing water</a:t>
            </a:r>
          </a:p>
          <a:p>
            <a:pPr eaLnBrk="1" hangingPunct="1"/>
            <a:r>
              <a:rPr lang="en-US" sz="2400" b="1" dirty="0">
                <a:latin typeface="Calibri"/>
                <a:ea typeface="ＭＳ Ｐゴシック" charset="0"/>
                <a:cs typeface="Calibri"/>
              </a:rPr>
              <a:t>Reproduction and overwintering through tubers</a:t>
            </a:r>
          </a:p>
          <a:p>
            <a:pPr eaLnBrk="1" hangingPunct="1"/>
            <a:r>
              <a:rPr lang="en-US" sz="2400" b="1" dirty="0">
                <a:latin typeface="Calibri"/>
                <a:ea typeface="ＭＳ Ｐゴシック" charset="0"/>
                <a:cs typeface="Calibri"/>
              </a:rPr>
              <a:t>Can form tubers up to 18 inches deep</a:t>
            </a:r>
          </a:p>
          <a:p>
            <a:pPr eaLnBrk="1" hangingPunct="1"/>
            <a:r>
              <a:rPr lang="en-US" sz="2400" b="1" dirty="0">
                <a:latin typeface="Calibri"/>
                <a:ea typeface="ＭＳ Ｐゴシック" charset="0"/>
                <a:cs typeface="Calibri"/>
              </a:rPr>
              <a:t>Leaves are alternate</a:t>
            </a:r>
          </a:p>
          <a:p>
            <a:pPr eaLnBrk="1" hangingPunct="1"/>
            <a:endParaRPr lang="en-US" sz="2400" b="1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25603" name="Picture 7" descr="sago tub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87502"/>
            <a:ext cx="3962400" cy="3643032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 descr="IMG_36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7500"/>
            <a:ext cx="8305800" cy="4614333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762000" y="5080001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latin typeface="+mn-lt"/>
              </a:rPr>
              <a:t>Sago pondweed infestation near Platteville, CO</a:t>
            </a:r>
          </a:p>
        </p:txBody>
      </p:sp>
    </p:spTree>
    <p:extLst>
      <p:ext uri="{BB962C8B-B14F-4D97-AF65-F5344CB8AC3E}">
        <p14:creationId xmlns:p14="http://schemas.microsoft.com/office/powerpoint/2010/main" val="24532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8153400" cy="8255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Horned pondweed</a:t>
            </a:r>
            <a:endParaRPr lang="en-US" b="1" dirty="0">
              <a:ea typeface="+mj-ea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Annul </a:t>
            </a:r>
            <a:r>
              <a:rPr lang="en-US" b="1" dirty="0">
                <a:latin typeface="Calibri"/>
                <a:ea typeface="ＭＳ Ｐゴシック" charset="0"/>
                <a:cs typeface="Calibri"/>
              </a:rPr>
              <a:t>submerged species, acts as an annual where water is seasonal (irrigation canals)</a:t>
            </a:r>
          </a:p>
          <a:p>
            <a:pPr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Spreads through seeds as well as creeping rhizomes</a:t>
            </a:r>
          </a:p>
          <a:p>
            <a:pPr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Long slender leaves</a:t>
            </a:r>
          </a:p>
          <a:p>
            <a:pPr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Looks very similar to sago pondweed, but has </a:t>
            </a:r>
            <a:r>
              <a:rPr lang="ja-JP" altLang="en-US" b="1" dirty="0">
                <a:latin typeface="Calibri"/>
                <a:ea typeface="ＭＳ Ｐゴシック" charset="0"/>
                <a:cs typeface="Calibri"/>
              </a:rPr>
              <a:t>“</a:t>
            </a:r>
            <a:r>
              <a:rPr lang="en-US" altLang="ja-JP" b="1" dirty="0">
                <a:latin typeface="Calibri"/>
                <a:ea typeface="ＭＳ Ｐゴシック" charset="0"/>
                <a:cs typeface="Calibri"/>
              </a:rPr>
              <a:t>horns</a:t>
            </a:r>
            <a:r>
              <a:rPr lang="ja-JP" altLang="en-US" b="1" dirty="0">
                <a:latin typeface="Calibri"/>
                <a:ea typeface="ＭＳ Ｐゴシック" charset="0"/>
                <a:cs typeface="Calibri"/>
              </a:rPr>
              <a:t>”</a:t>
            </a:r>
            <a:r>
              <a:rPr lang="en-US" altLang="ja-JP" b="1" dirty="0">
                <a:latin typeface="Calibri"/>
                <a:ea typeface="ＭＳ Ｐゴシック" charset="0"/>
                <a:cs typeface="Calibri"/>
              </a:rPr>
              <a:t> at each node</a:t>
            </a:r>
          </a:p>
          <a:p>
            <a:pPr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Leaves are opposite</a:t>
            </a:r>
          </a:p>
        </p:txBody>
      </p:sp>
    </p:spTree>
    <p:extLst>
      <p:ext uri="{BB962C8B-B14F-4D97-AF65-F5344CB8AC3E}">
        <p14:creationId xmlns:p14="http://schemas.microsoft.com/office/powerpoint/2010/main" val="31050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JCS Zannichellia palustris ssp major 245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3500"/>
            <a:ext cx="2667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3" descr="Sago Line Drawi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/>
          <a:stretch>
            <a:fillRect/>
          </a:stretch>
        </p:blipFill>
        <p:spPr bwMode="auto">
          <a:xfrm>
            <a:off x="609604" y="63500"/>
            <a:ext cx="3444875" cy="296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Horned_Pondwe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14285"/>
          <a:stretch>
            <a:fillRect/>
          </a:stretch>
        </p:blipFill>
        <p:spPr bwMode="auto">
          <a:xfrm>
            <a:off x="5278438" y="2603500"/>
            <a:ext cx="3408362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638800" y="2222500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Comic Sans MS" charset="0"/>
              </a:rPr>
              <a:t>Horned Pondweed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1066800" y="2984500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Comic Sans MS" charset="0"/>
              </a:rPr>
              <a:t>Sago Pondweed</a:t>
            </a:r>
          </a:p>
        </p:txBody>
      </p:sp>
      <p:pic>
        <p:nvPicPr>
          <p:cNvPr id="28678" name="Picture 7" descr="Sa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02003"/>
            <a:ext cx="3810000" cy="23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8153400" cy="8255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ea typeface="+mj-ea"/>
              </a:rPr>
              <a:t>Curlyleaf</a:t>
            </a:r>
            <a:r>
              <a:rPr lang="en-US" b="1" dirty="0" smtClean="0">
                <a:ea typeface="+mj-ea"/>
              </a:rPr>
              <a:t> pondweed</a:t>
            </a:r>
            <a:endParaRPr lang="en-US" b="1" dirty="0">
              <a:ea typeface="+mj-ea"/>
            </a:endParaRP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Wider leaves than Sago pondweed</a:t>
            </a:r>
          </a:p>
          <a:p>
            <a:pPr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Does produce seed, but main means of reproduction are through </a:t>
            </a:r>
            <a:r>
              <a:rPr lang="en-US" sz="3200" b="1" dirty="0" err="1">
                <a:latin typeface="Calibri"/>
                <a:ea typeface="ＭＳ Ｐゴシック" charset="0"/>
                <a:cs typeface="Calibri"/>
              </a:rPr>
              <a:t>turions</a:t>
            </a:r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 and fragments</a:t>
            </a:r>
          </a:p>
          <a:p>
            <a:pPr eaLnBrk="1" hangingPunct="1"/>
            <a:r>
              <a:rPr lang="en-US" sz="3200" b="1" dirty="0" err="1">
                <a:latin typeface="Calibri"/>
                <a:ea typeface="ＭＳ Ｐゴシック" charset="0"/>
                <a:cs typeface="Calibri"/>
              </a:rPr>
              <a:t>Turions</a:t>
            </a:r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 allow plants to over-winter</a:t>
            </a:r>
          </a:p>
          <a:p>
            <a:pPr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Has leaves that are 2-3</a:t>
            </a:r>
            <a:r>
              <a:rPr lang="ja-JP" altLang="en-US" sz="3200" b="1" dirty="0">
                <a:latin typeface="Calibri"/>
                <a:ea typeface="ＭＳ Ｐゴシック" charset="0"/>
                <a:cs typeface="Calibri"/>
              </a:rPr>
              <a:t>”</a:t>
            </a:r>
            <a:r>
              <a:rPr lang="en-US" altLang="ja-JP" sz="3200" b="1" dirty="0">
                <a:latin typeface="Calibri"/>
                <a:ea typeface="ＭＳ Ｐゴシック" charset="0"/>
                <a:cs typeface="Calibri"/>
              </a:rPr>
              <a:t> long that have leaf margins that are </a:t>
            </a:r>
            <a:r>
              <a:rPr lang="ja-JP" altLang="en-US" sz="3200" b="1" dirty="0">
                <a:latin typeface="Calibri"/>
                <a:ea typeface="ＭＳ Ｐゴシック" charset="0"/>
                <a:cs typeface="Calibri"/>
              </a:rPr>
              <a:t>“</a:t>
            </a:r>
            <a:r>
              <a:rPr lang="en-US" altLang="ja-JP" sz="3200" b="1" dirty="0">
                <a:latin typeface="Calibri"/>
                <a:ea typeface="ＭＳ Ｐゴシック" charset="0"/>
                <a:cs typeface="Calibri"/>
              </a:rPr>
              <a:t>wavy</a:t>
            </a:r>
            <a:r>
              <a:rPr lang="ja-JP" altLang="en-US" sz="3200" b="1" dirty="0">
                <a:latin typeface="Calibri"/>
                <a:ea typeface="ＭＳ Ｐゴシック" charset="0"/>
                <a:cs typeface="Calibri"/>
              </a:rPr>
              <a:t>”</a:t>
            </a:r>
            <a:endParaRPr lang="en-US" sz="3200" b="1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1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urly1.jpg"/>
          <p:cNvPicPr>
            <a:picLocks noChangeAspect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825500"/>
            <a:ext cx="8383941" cy="3683000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"/>
            <a:ext cx="8153400" cy="8255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ea typeface="+mj-ea"/>
              </a:rPr>
              <a:t>Native Milfoils</a:t>
            </a:r>
            <a:endParaRPr lang="en-US" sz="4800" b="1" dirty="0">
              <a:ea typeface="+mj-ea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587500"/>
            <a:ext cx="8001000" cy="25400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3200" b="1" dirty="0" smtClean="0">
                <a:latin typeface="Calibri"/>
                <a:ea typeface="ＭＳ Ｐゴシック" charset="0"/>
                <a:cs typeface="Calibri"/>
              </a:rPr>
              <a:t>Northern milfoil </a:t>
            </a:r>
            <a:endParaRPr lang="en-US" sz="3200" b="1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Very similar in growth habit to Eurasian </a:t>
            </a:r>
            <a:r>
              <a:rPr lang="en-US" sz="3200" b="1" dirty="0" err="1" smtClean="0">
                <a:latin typeface="Calibri"/>
                <a:ea typeface="ＭＳ Ｐゴシック" charset="0"/>
                <a:cs typeface="Calibri"/>
              </a:rPr>
              <a:t>watermilfoil</a:t>
            </a:r>
            <a:r>
              <a:rPr lang="en-US" sz="3200" b="1" dirty="0" smtClean="0">
                <a:latin typeface="Calibri"/>
                <a:ea typeface="ＭＳ Ｐゴシック" charset="0"/>
                <a:cs typeface="Calibri"/>
              </a:rPr>
              <a:t>, can hybridize with EWM</a:t>
            </a:r>
            <a:endParaRPr lang="en-US" sz="3200" b="1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Although native, can still form dense stands and be </a:t>
            </a:r>
            <a:r>
              <a:rPr lang="en-US" sz="3200" b="1" dirty="0" smtClean="0">
                <a:latin typeface="Calibri"/>
                <a:ea typeface="ＭＳ Ｐゴシック" charset="0"/>
                <a:cs typeface="Calibri"/>
              </a:rPr>
              <a:t>troublesome</a:t>
            </a:r>
          </a:p>
          <a:p>
            <a:pPr eaLnBrk="1" hangingPunct="1"/>
            <a:r>
              <a:rPr lang="en-US" sz="3200" b="1" dirty="0" smtClean="0">
                <a:latin typeface="Calibri"/>
                <a:ea typeface="ＭＳ Ｐゴシック" charset="0"/>
                <a:cs typeface="Calibri"/>
              </a:rPr>
              <a:t>To identify hybrids requires genetic testing</a:t>
            </a:r>
            <a:endParaRPr lang="en-US" sz="3200" b="1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3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/>
              <a:t>Native Milfoils</a:t>
            </a:r>
            <a:endParaRPr lang="en-US" b="1" dirty="0"/>
          </a:p>
        </p:txBody>
      </p:sp>
      <p:pic>
        <p:nvPicPr>
          <p:cNvPr id="32771" name="Picture 3" descr="milfoilhand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841500"/>
            <a:ext cx="4843849" cy="3111500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Eurasianmilfo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97002"/>
            <a:ext cx="3440112" cy="412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"/>
            <a:ext cx="8153400" cy="8255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ea typeface="+mj-ea"/>
              </a:rPr>
              <a:t>Outline</a:t>
            </a:r>
            <a:endParaRPr lang="en-US" sz="6000" b="1" dirty="0">
              <a:ea typeface="+mj-ea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934200" cy="3683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 b="1" dirty="0">
                <a:latin typeface="Calibri"/>
                <a:ea typeface="ＭＳ Ｐゴシック" charset="0"/>
                <a:cs typeface="Calibri"/>
              </a:rPr>
              <a:t>Aquatic Plant Species</a:t>
            </a:r>
          </a:p>
          <a:p>
            <a:pPr lvl="1"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Noxious weed species</a:t>
            </a:r>
          </a:p>
          <a:p>
            <a:pPr lvl="1"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Other species</a:t>
            </a:r>
          </a:p>
          <a:p>
            <a:pPr eaLnBrk="1" hangingPunct="1"/>
            <a:r>
              <a:rPr lang="en-US" sz="3600" b="1" dirty="0" smtClean="0">
                <a:latin typeface="Calibri"/>
                <a:ea typeface="ＭＳ Ｐゴシック" charset="0"/>
                <a:cs typeface="Calibri"/>
              </a:rPr>
              <a:t>Problem </a:t>
            </a:r>
            <a:r>
              <a:rPr lang="en-US" sz="3600" b="1" dirty="0">
                <a:latin typeface="Calibri"/>
                <a:ea typeface="ＭＳ Ｐゴシック" charset="0"/>
                <a:cs typeface="Calibri"/>
              </a:rPr>
              <a:t>Species</a:t>
            </a:r>
          </a:p>
          <a:p>
            <a:pPr lvl="1"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Eurasian </a:t>
            </a:r>
            <a:r>
              <a:rPr lang="en-US" sz="3200" b="1" dirty="0" err="1">
                <a:latin typeface="Calibri"/>
                <a:ea typeface="ＭＳ Ｐゴシック" charset="0"/>
                <a:cs typeface="Calibri"/>
              </a:rPr>
              <a:t>watermilfoil</a:t>
            </a:r>
            <a:endParaRPr lang="en-US" sz="3200" b="1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Sago pondweed</a:t>
            </a:r>
          </a:p>
          <a:p>
            <a:pPr eaLnBrk="1" hangingPunct="1"/>
            <a:r>
              <a:rPr lang="en-US" sz="3600" b="1" dirty="0">
                <a:latin typeface="Calibri"/>
                <a:ea typeface="ＭＳ Ｐゴシック" charset="0"/>
                <a:cs typeface="Calibri"/>
              </a:rPr>
              <a:t>Aquatic Weed Control Methods</a:t>
            </a:r>
          </a:p>
        </p:txBody>
      </p:sp>
    </p:spTree>
    <p:extLst>
      <p:ext uri="{BB962C8B-B14F-4D97-AF65-F5344CB8AC3E}">
        <p14:creationId xmlns:p14="http://schemas.microsoft.com/office/powerpoint/2010/main" val="37014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7000"/>
            <a:ext cx="8229600" cy="9525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ea typeface="+mj-ea"/>
              </a:rPr>
              <a:t>Coontail</a:t>
            </a:r>
            <a:endParaRPr lang="en-US" b="1" dirty="0">
              <a:ea typeface="+mj-ea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587500"/>
            <a:ext cx="5334000" cy="392377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b="1" dirty="0">
                <a:latin typeface="Calibri"/>
                <a:ea typeface="ＭＳ Ｐゴシック" charset="0"/>
                <a:cs typeface="Calibri"/>
              </a:rPr>
              <a:t>Submerged species with no roots </a:t>
            </a:r>
            <a:endParaRPr lang="en-US" sz="3600" b="1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en-US" sz="3600" b="1" dirty="0" smtClean="0">
                <a:latin typeface="Calibri"/>
                <a:ea typeface="ＭＳ Ｐゴシック" charset="0"/>
                <a:cs typeface="Calibri"/>
              </a:rPr>
              <a:t>Has </a:t>
            </a:r>
            <a:r>
              <a:rPr lang="en-US" sz="3600" b="1" dirty="0">
                <a:latin typeface="Calibri"/>
                <a:ea typeface="ＭＳ Ｐゴシック" charset="0"/>
                <a:cs typeface="Calibri"/>
              </a:rPr>
              <a:t>a free floating life form</a:t>
            </a:r>
          </a:p>
          <a:p>
            <a:pPr eaLnBrk="1" hangingPunct="1"/>
            <a:r>
              <a:rPr lang="en-US" sz="3600" b="1" dirty="0">
                <a:latin typeface="Calibri"/>
                <a:ea typeface="ＭＳ Ｐゴシック" charset="0"/>
                <a:cs typeface="Calibri"/>
              </a:rPr>
              <a:t>At first glance can resemble a milfoil species</a:t>
            </a:r>
          </a:p>
        </p:txBody>
      </p:sp>
      <p:pic>
        <p:nvPicPr>
          <p:cNvPr id="33795" name="Picture 5" descr="Ceratophyllumdemers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22500"/>
            <a:ext cx="2520950" cy="328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4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erde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9" t="5865" r="3409" b="69595"/>
          <a:stretch>
            <a:fillRect/>
          </a:stretch>
        </p:blipFill>
        <p:spPr bwMode="auto">
          <a:xfrm>
            <a:off x="228600" y="190500"/>
            <a:ext cx="3894138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4" descr="P10005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254002"/>
            <a:ext cx="4545012" cy="336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3810000"/>
            <a:ext cx="17769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libri"/>
                <a:cs typeface="Calibri"/>
              </a:rPr>
              <a:t>Coontail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810000"/>
            <a:ext cx="4038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/>
                <a:cs typeface="Calibri"/>
              </a:rPr>
              <a:t>Eurasian </a:t>
            </a:r>
            <a:r>
              <a:rPr lang="en-US" sz="3200" b="1" dirty="0" err="1" smtClean="0">
                <a:latin typeface="Calibri"/>
                <a:cs typeface="Calibri"/>
              </a:rPr>
              <a:t>Watermilfoil</a:t>
            </a:r>
            <a:endParaRPr lang="en-US" sz="3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76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ea typeface="+mj-ea"/>
              </a:rPr>
              <a:t>Common elodea</a:t>
            </a:r>
            <a:endParaRPr lang="en-US" sz="4800" b="1" dirty="0">
              <a:ea typeface="+mj-ea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612648" y="1587500"/>
            <a:ext cx="8153400" cy="2286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Occurs as a submerged perennial species</a:t>
            </a:r>
          </a:p>
          <a:p>
            <a:pPr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Has long, slender stems with 3-4 leaves at each node</a:t>
            </a:r>
          </a:p>
          <a:p>
            <a:pPr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Can sometimes be confused with </a:t>
            </a:r>
            <a:r>
              <a:rPr lang="en-US" sz="3200" b="1" dirty="0" err="1">
                <a:latin typeface="Calibri"/>
                <a:ea typeface="ＭＳ Ｐゴシック" charset="0"/>
                <a:cs typeface="Calibri"/>
              </a:rPr>
              <a:t>hydrilla</a:t>
            </a:r>
            <a:endParaRPr lang="en-US" sz="3200" b="1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6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0" y="3302000"/>
            <a:ext cx="46482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Hydrilla</a:t>
            </a:r>
            <a:endParaRPr lang="en-US" b="1" dirty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lvl="1"/>
            <a:r>
              <a:rPr lang="en-US" b="1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Whorls of 4-8 (most 5)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Toothed margins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Toothed midrib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Larger leaves</a:t>
            </a:r>
          </a:p>
          <a:p>
            <a:pPr lvl="1"/>
            <a:endParaRPr lang="en-US" b="1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  <a:p>
            <a:pPr lvl="1"/>
            <a:endParaRPr lang="en-US" b="1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800600" y="3302000"/>
            <a:ext cx="40386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Calibri"/>
                <a:ea typeface="ＭＳ Ｐゴシック" charset="0"/>
                <a:cs typeface="Calibri"/>
              </a:rPr>
              <a:t>Elodea</a:t>
            </a:r>
          </a:p>
          <a:p>
            <a:pPr lvl="1"/>
            <a:r>
              <a:rPr lang="en-US" b="1" dirty="0">
                <a:latin typeface="Calibri"/>
                <a:ea typeface="ＭＳ Ｐゴシック" charset="0"/>
                <a:cs typeface="Calibri"/>
              </a:rPr>
              <a:t>Whorls of 3 (or 4)</a:t>
            </a:r>
          </a:p>
          <a:p>
            <a:pPr lvl="1"/>
            <a:r>
              <a:rPr lang="en-US" b="1" dirty="0">
                <a:latin typeface="Calibri"/>
                <a:ea typeface="ＭＳ Ｐゴシック" charset="0"/>
                <a:cs typeface="Calibri"/>
              </a:rPr>
              <a:t>Smooth leaves</a:t>
            </a:r>
          </a:p>
          <a:p>
            <a:pPr lvl="1"/>
            <a:r>
              <a:rPr lang="en-US" b="1" dirty="0">
                <a:latin typeface="Calibri"/>
                <a:ea typeface="ＭＳ Ｐゴシック" charset="0"/>
                <a:cs typeface="Calibri"/>
              </a:rPr>
              <a:t>Smaller leaves</a:t>
            </a:r>
          </a:p>
        </p:txBody>
      </p:sp>
      <p:sp>
        <p:nvSpPr>
          <p:cNvPr id="36867" name="TextBox 11"/>
          <p:cNvSpPr txBox="1">
            <a:spLocks noChangeArrowheads="1"/>
          </p:cNvSpPr>
          <p:nvPr/>
        </p:nvSpPr>
        <p:spPr bwMode="auto">
          <a:xfrm>
            <a:off x="2860675" y="1841500"/>
            <a:ext cx="16764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00"/>
                </a:solidFill>
                <a:latin typeface="Comic Sans MS" charset="0"/>
              </a:rPr>
              <a:t>A</a:t>
            </a:r>
          </a:p>
        </p:txBody>
      </p:sp>
      <p:sp>
        <p:nvSpPr>
          <p:cNvPr id="36868" name="TextBox 12"/>
          <p:cNvSpPr txBox="1">
            <a:spLocks noChangeArrowheads="1"/>
          </p:cNvSpPr>
          <p:nvPr/>
        </p:nvSpPr>
        <p:spPr bwMode="auto">
          <a:xfrm>
            <a:off x="7521575" y="1841500"/>
            <a:ext cx="838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omic Sans MS" charset="0"/>
              </a:rPr>
              <a:t>B</a:t>
            </a:r>
          </a:p>
        </p:txBody>
      </p:sp>
      <p:pic>
        <p:nvPicPr>
          <p:cNvPr id="36869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6333"/>
            <a:ext cx="2705100" cy="300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7000"/>
            <a:ext cx="2184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4" y="296333"/>
            <a:ext cx="2403475" cy="300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127000"/>
            <a:ext cx="21891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ElodeaCanaden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1"/>
            <a:ext cx="5638800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5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err="1" smtClean="0">
                <a:ea typeface="+mj-ea"/>
              </a:rPr>
              <a:t>Chara</a:t>
            </a:r>
            <a:endParaRPr lang="en-US" sz="6000" b="1" dirty="0">
              <a:ea typeface="+mj-ea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153400" cy="37465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Resembles a vascular plant, but is actually an algae</a:t>
            </a:r>
          </a:p>
          <a:p>
            <a:pPr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Are anchored to the sediment by root-like structures</a:t>
            </a:r>
          </a:p>
          <a:p>
            <a:pPr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Have whorls of branches at each node</a:t>
            </a:r>
          </a:p>
          <a:p>
            <a:pPr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Can also be identified by a </a:t>
            </a:r>
            <a:r>
              <a:rPr lang="en-US" sz="3200" b="1" dirty="0" err="1">
                <a:latin typeface="Calibri"/>
                <a:ea typeface="ＭＳ Ｐゴシック" charset="0"/>
                <a:cs typeface="Calibri"/>
              </a:rPr>
              <a:t>skunklike</a:t>
            </a:r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 odor when branches are crushed</a:t>
            </a:r>
          </a:p>
        </p:txBody>
      </p:sp>
    </p:spTree>
    <p:extLst>
      <p:ext uri="{BB962C8B-B14F-4D97-AF65-F5344CB8AC3E}">
        <p14:creationId xmlns:p14="http://schemas.microsoft.com/office/powerpoint/2010/main" val="13234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har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4" y="593992"/>
            <a:ext cx="3717925" cy="4527021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chara_s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9" y="571500"/>
            <a:ext cx="3700463" cy="4549511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159000"/>
            <a:ext cx="8763000" cy="9525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Control Methods For Aquatic Species</a:t>
            </a:r>
            <a:endParaRPr lang="en-US" b="1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058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ea typeface="+mj-ea"/>
              </a:rPr>
              <a:t>Control Methods</a:t>
            </a:r>
            <a:endParaRPr lang="en-US" sz="4800" b="1" dirty="0">
              <a:ea typeface="+mj-ea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2286000" y="1397000"/>
            <a:ext cx="5562600" cy="392377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Mechanical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Rotovation</a:t>
            </a:r>
            <a:endParaRPr lang="en-US" b="1" dirty="0">
              <a:solidFill>
                <a:srgbClr val="FF0000"/>
              </a:solidFill>
              <a:latin typeface="Calibri"/>
              <a:ea typeface="ＭＳ Ｐゴシック" charset="0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Aquatic harvester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Dredging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Biological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Physical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Benthic barrier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Hand pulling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Chemical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Contact herbicides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Systemic herbicides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Application methods</a:t>
            </a:r>
          </a:p>
          <a:p>
            <a:pPr eaLnBrk="1" hangingPunct="1">
              <a:lnSpc>
                <a:spcPct val="90000"/>
              </a:lnSpc>
              <a:buFont typeface="Wingdings 2" charset="0"/>
              <a:buNone/>
            </a:pPr>
            <a:endParaRPr lang="en-US" b="1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6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Mechanical Control</a:t>
            </a:r>
            <a:endParaRPr lang="en-US" b="1" dirty="0">
              <a:ea typeface="+mj-ea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473730"/>
            <a:ext cx="8229600" cy="392377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err="1">
                <a:latin typeface="Calibri"/>
                <a:ea typeface="ＭＳ Ｐゴシック" charset="0"/>
                <a:cs typeface="Calibri"/>
              </a:rPr>
              <a:t>Rotovation</a:t>
            </a:r>
            <a:endParaRPr lang="en-US" b="1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/>
            <a:r>
              <a:rPr lang="en-US" b="1" dirty="0" err="1">
                <a:latin typeface="Calibri"/>
                <a:ea typeface="ＭＳ Ｐゴシック" charset="0"/>
                <a:cs typeface="Calibri"/>
              </a:rPr>
              <a:t>Bascially</a:t>
            </a:r>
            <a:r>
              <a:rPr lang="en-US" b="1" dirty="0">
                <a:latin typeface="Calibri"/>
                <a:ea typeface="ＭＳ Ｐゴシック" charset="0"/>
                <a:cs typeface="Calibri"/>
              </a:rPr>
              <a:t> works as an underwater rototiller</a:t>
            </a:r>
          </a:p>
          <a:p>
            <a:pPr lvl="1"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Can provide temporary control</a:t>
            </a:r>
          </a:p>
          <a:p>
            <a:pPr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Aquatic harvester</a:t>
            </a:r>
          </a:p>
          <a:p>
            <a:pPr lvl="1"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Cuts off plants 2-3 feet below the water surface</a:t>
            </a:r>
          </a:p>
          <a:p>
            <a:pPr lvl="1"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Can provide re-infestation if not all fragments are collected</a:t>
            </a:r>
          </a:p>
          <a:p>
            <a:pPr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Dredging</a:t>
            </a:r>
          </a:p>
          <a:p>
            <a:pPr lvl="1"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Mechanically digging out plants</a:t>
            </a:r>
          </a:p>
          <a:p>
            <a:pPr lvl="1"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Very time consuming</a:t>
            </a:r>
          </a:p>
          <a:p>
            <a:pPr lvl="1" eaLnBrk="1" hangingPunct="1"/>
            <a:endParaRPr lang="en-US" b="1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5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8153400" cy="8255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CDA Aquatic Noxious Species</a:t>
            </a:r>
            <a:endParaRPr lang="en-US" b="1" dirty="0">
              <a:ea typeface="+mj-ea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447800" y="1524001"/>
            <a:ext cx="5943600" cy="287072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4000" b="1" dirty="0">
                <a:latin typeface="Calibri"/>
                <a:ea typeface="ＭＳ Ｐゴシック" charset="0"/>
                <a:cs typeface="Calibri"/>
              </a:rPr>
              <a:t>A List</a:t>
            </a:r>
          </a:p>
          <a:p>
            <a:pPr lvl="1" eaLnBrk="1" hangingPunct="1"/>
            <a:r>
              <a:rPr lang="en-US" sz="4000" b="1" dirty="0" err="1">
                <a:latin typeface="Calibri"/>
                <a:ea typeface="ＭＳ Ｐゴシック" charset="0"/>
                <a:cs typeface="Calibri"/>
              </a:rPr>
              <a:t>Hydrilla</a:t>
            </a:r>
            <a:endParaRPr lang="en-US" sz="4000" b="1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/>
            <a:r>
              <a:rPr lang="en-US" sz="4000" b="1" dirty="0">
                <a:latin typeface="Calibri"/>
                <a:ea typeface="ＭＳ Ｐゴシック" charset="0"/>
                <a:cs typeface="Calibri"/>
              </a:rPr>
              <a:t>Giant </a:t>
            </a:r>
            <a:r>
              <a:rPr lang="en-US" sz="4000" b="1" dirty="0" err="1">
                <a:latin typeface="Calibri"/>
                <a:ea typeface="ＭＳ Ｐゴシック" charset="0"/>
                <a:cs typeface="Calibri"/>
              </a:rPr>
              <a:t>Salvinia</a:t>
            </a:r>
            <a:endParaRPr lang="en-US" sz="4000" b="1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en-US" sz="4000" b="1" dirty="0">
                <a:latin typeface="Calibri"/>
                <a:ea typeface="ＭＳ Ｐゴシック" charset="0"/>
                <a:cs typeface="Calibri"/>
              </a:rPr>
              <a:t>B List</a:t>
            </a:r>
          </a:p>
          <a:p>
            <a:pPr lvl="1" eaLnBrk="1" hangingPunct="1"/>
            <a:r>
              <a:rPr lang="en-US" sz="4000" b="1" dirty="0">
                <a:latin typeface="Calibri"/>
                <a:ea typeface="ＭＳ Ｐゴシック" charset="0"/>
                <a:cs typeface="Calibri"/>
              </a:rPr>
              <a:t>Eurasian </a:t>
            </a:r>
            <a:r>
              <a:rPr lang="en-US" sz="4000" b="1" dirty="0" err="1">
                <a:latin typeface="Calibri"/>
                <a:ea typeface="ＭＳ Ｐゴシック" charset="0"/>
                <a:cs typeface="Calibri"/>
              </a:rPr>
              <a:t>watermilfoil</a:t>
            </a:r>
            <a:endParaRPr lang="en-US" sz="4000" b="1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71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IMG_22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"/>
            <a:ext cx="8763000" cy="486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762000" y="5024983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Dredging a canal infested with Sago pondweed</a:t>
            </a:r>
          </a:p>
        </p:txBody>
      </p:sp>
    </p:spTree>
    <p:extLst>
      <p:ext uri="{BB962C8B-B14F-4D97-AF65-F5344CB8AC3E}">
        <p14:creationId xmlns:p14="http://schemas.microsoft.com/office/powerpoint/2010/main" val="27984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IMG_19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7500"/>
            <a:ext cx="8382000" cy="465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762000" y="4973687"/>
            <a:ext cx="7543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Calibri"/>
                <a:cs typeface="Calibri"/>
              </a:rPr>
              <a:t>Sago pondweed removed from canal</a:t>
            </a:r>
          </a:p>
        </p:txBody>
      </p:sp>
    </p:spTree>
    <p:extLst>
      <p:ext uri="{BB962C8B-B14F-4D97-AF65-F5344CB8AC3E}">
        <p14:creationId xmlns:p14="http://schemas.microsoft.com/office/powerpoint/2010/main" val="14522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Control Methods</a:t>
            </a:r>
            <a:endParaRPr lang="en-US" b="1" dirty="0">
              <a:ea typeface="+mj-ea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609600" y="1473730"/>
            <a:ext cx="8229600" cy="392377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Mechanical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alibri"/>
                <a:ea typeface="ＭＳ Ｐゴシック" charset="0"/>
                <a:cs typeface="Calibri"/>
              </a:rPr>
              <a:t>Rotovation</a:t>
            </a:r>
            <a:endParaRPr lang="en-US" b="1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Aquatic harvester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Dredging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Biological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Physical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Benthic barrier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Hand pulling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Chemical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Contact herbicides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Systemic herbicides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Application methods</a:t>
            </a:r>
          </a:p>
          <a:p>
            <a:pPr eaLnBrk="1" hangingPunct="1">
              <a:lnSpc>
                <a:spcPct val="90000"/>
              </a:lnSpc>
              <a:buFont typeface="Wingdings 2" charset="0"/>
              <a:buNone/>
            </a:pPr>
            <a:endParaRPr lang="en-US" b="1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573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20345"/>
            <a:ext cx="3657600" cy="14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5" y="1202531"/>
            <a:ext cx="3506787" cy="114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65137"/>
            <a:ext cx="1981200" cy="130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0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Control Methods</a:t>
            </a:r>
            <a:endParaRPr lang="en-US" b="1" dirty="0">
              <a:ea typeface="+mj-ea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2819400" y="1460500"/>
            <a:ext cx="4038600" cy="392377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Mechanical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alibri"/>
                <a:ea typeface="ＭＳ Ｐゴシック" charset="0"/>
                <a:cs typeface="Calibri"/>
              </a:rPr>
              <a:t>Rotovation</a:t>
            </a:r>
            <a:endParaRPr lang="en-US" b="1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Aquatic harvester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Dredging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Biological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Physical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Benthic barrier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alibri"/>
                <a:ea typeface="ＭＳ Ｐゴシック" charset="0"/>
                <a:cs typeface="Calibri"/>
              </a:rPr>
              <a:t>Hand pulling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Chemical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Contact herbicides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Systemic herbicides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Application methods</a:t>
            </a:r>
          </a:p>
          <a:p>
            <a:pPr eaLnBrk="1" hangingPunct="1">
              <a:lnSpc>
                <a:spcPct val="90000"/>
              </a:lnSpc>
              <a:buFont typeface="Wingdings 2" charset="0"/>
              <a:buNone/>
            </a:pPr>
            <a:endParaRPr lang="en-US" b="1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15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Contact Herbicides</a:t>
            </a:r>
            <a:endParaRPr lang="en-US" b="1" dirty="0">
              <a:ea typeface="+mj-ea"/>
            </a:endParaRPr>
          </a:p>
        </p:txBody>
      </p:sp>
      <p:sp>
        <p:nvSpPr>
          <p:cNvPr id="59394" name="Content Placeholder 9"/>
          <p:cNvSpPr>
            <a:spLocks noGrp="1"/>
          </p:cNvSpPr>
          <p:nvPr>
            <p:ph sz="half" idx="2"/>
          </p:nvPr>
        </p:nvSpPr>
        <p:spPr>
          <a:xfrm>
            <a:off x="914400" y="1587501"/>
            <a:ext cx="7848600" cy="377163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Faster </a:t>
            </a:r>
            <a:r>
              <a:rPr lang="en-US" sz="2800" b="1" dirty="0" err="1">
                <a:latin typeface="Calibri"/>
                <a:ea typeface="ＭＳ Ｐゴシック" charset="0"/>
                <a:cs typeface="Calibri"/>
              </a:rPr>
              <a:t>burndown</a:t>
            </a:r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 of aquatic plants.</a:t>
            </a:r>
          </a:p>
          <a:p>
            <a:pPr eaLnBrk="1" hangingPunct="1"/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Do not </a:t>
            </a:r>
            <a:r>
              <a:rPr lang="en-US" sz="2800" b="1" dirty="0" smtClean="0">
                <a:latin typeface="Calibri"/>
                <a:ea typeface="ＭＳ Ｐゴシック" charset="0"/>
                <a:cs typeface="Calibri"/>
              </a:rPr>
              <a:t>translocate </a:t>
            </a:r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throughout the plant.</a:t>
            </a:r>
          </a:p>
          <a:p>
            <a:pPr eaLnBrk="1" hangingPunct="1"/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High herbicide concentrations for shorter exposure time.</a:t>
            </a:r>
          </a:p>
          <a:p>
            <a:pPr lvl="1" eaLnBrk="1" hangingPunct="1"/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Known as Contact Exposure Time (CET</a:t>
            </a:r>
            <a:r>
              <a:rPr lang="en-US" sz="2800" b="1" dirty="0" smtClean="0">
                <a:latin typeface="Calibri"/>
                <a:ea typeface="ＭＳ Ｐゴシック" charset="0"/>
                <a:cs typeface="Calibri"/>
              </a:rPr>
              <a:t>)</a:t>
            </a:r>
          </a:p>
          <a:p>
            <a:pPr lvl="1" eaLnBrk="1" hangingPunct="1"/>
            <a:r>
              <a:rPr lang="en-US" sz="2800" b="1" dirty="0" smtClean="0">
                <a:latin typeface="Calibri"/>
                <a:ea typeface="ＭＳ Ｐゴシック" charset="0"/>
                <a:cs typeface="Calibri"/>
              </a:rPr>
              <a:t>Need to match CET with situation</a:t>
            </a:r>
            <a:endParaRPr lang="en-US" sz="2800" b="1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Ideal for areas with high water exchange.</a:t>
            </a:r>
          </a:p>
          <a:p>
            <a:pPr eaLnBrk="1" hangingPunct="1"/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Currently only 5 </a:t>
            </a:r>
            <a:r>
              <a:rPr lang="en-US" sz="2800" b="1" dirty="0" err="1">
                <a:latin typeface="Calibri"/>
                <a:ea typeface="ＭＳ Ｐゴシック" charset="0"/>
                <a:cs typeface="Calibri"/>
              </a:rPr>
              <a:t>ai</a:t>
            </a:r>
            <a:r>
              <a:rPr lang="ja-JP" altLang="en-US" sz="2800" b="1" dirty="0">
                <a:latin typeface="Calibri"/>
                <a:ea typeface="ＭＳ Ｐゴシック" charset="0"/>
                <a:cs typeface="Calibri"/>
              </a:rPr>
              <a:t>’</a:t>
            </a:r>
            <a:r>
              <a:rPr lang="en-US" altLang="ja-JP" sz="2800" b="1" dirty="0">
                <a:latin typeface="Calibri"/>
                <a:ea typeface="ＭＳ Ｐゴシック" charset="0"/>
                <a:cs typeface="Calibri"/>
              </a:rPr>
              <a:t>s with 3 MOA</a:t>
            </a:r>
            <a:r>
              <a:rPr lang="ja-JP" altLang="en-US" sz="2800" b="1" dirty="0">
                <a:latin typeface="Calibri"/>
                <a:ea typeface="ＭＳ Ｐゴシック" charset="0"/>
                <a:cs typeface="Calibri"/>
              </a:rPr>
              <a:t>’</a:t>
            </a:r>
            <a:r>
              <a:rPr lang="en-US" altLang="ja-JP" sz="2800" b="1" dirty="0">
                <a:latin typeface="Calibri"/>
                <a:ea typeface="ＭＳ Ｐゴシック" charset="0"/>
                <a:cs typeface="Calibri"/>
              </a:rPr>
              <a:t>s</a:t>
            </a:r>
          </a:p>
          <a:p>
            <a:pPr eaLnBrk="1" hangingPunct="1"/>
            <a:endParaRPr lang="en-US" sz="2800" b="1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4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90500"/>
            <a:ext cx="8229600" cy="9525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Contact Herbicides</a:t>
            </a:r>
            <a:endParaRPr lang="en-US" b="1" dirty="0">
              <a:ea typeface="+mj-ea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2295621"/>
              </p:ext>
            </p:extLst>
          </p:nvPr>
        </p:nvGraphicFramePr>
        <p:xfrm>
          <a:off x="304800" y="1397001"/>
          <a:ext cx="8610600" cy="4241728"/>
        </p:xfrm>
        <a:graphic>
          <a:graphicData uri="http://schemas.openxmlformats.org/drawingml/2006/table">
            <a:tbl>
              <a:tblPr/>
              <a:tblGrid>
                <a:gridCol w="1897726"/>
                <a:gridCol w="1739582"/>
                <a:gridCol w="2134941"/>
                <a:gridCol w="1660510"/>
                <a:gridCol w="1177841"/>
              </a:tblGrid>
              <a:tr h="638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Herbicide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Use Rates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Exposure Time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Selectivity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MOA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0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Clearigate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Nautique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Copper chelate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Up to 1 ppm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hours to 1 day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Broad Spectrum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Unknown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800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Cascade/Teton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Endothall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</a:endParaRP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Up to 5 ppm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hours to days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Depends on Rate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Unknown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58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Reward*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Diquat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</a:endParaRP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Up to 1.5 ppm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hours to days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Broad Spectrum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PS I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43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Stingray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Carfentrazone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</a:endParaRP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Up to 0.2 ppm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hours to 1 day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Selective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PPO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78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Clipper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Flumioxazin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</a:endParaRP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0.1-0.4 ppm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Hours to days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Selective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</a:rPr>
                        <a:t>PPO</a:t>
                      </a:r>
                    </a:p>
                  </a:txBody>
                  <a:tcPr marT="38103" marB="38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6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Systemic Herbicides</a:t>
            </a:r>
            <a:endParaRPr lang="en-US" b="1" dirty="0">
              <a:ea typeface="+mj-ea"/>
            </a:endParaRPr>
          </a:p>
        </p:txBody>
      </p:sp>
      <p:sp>
        <p:nvSpPr>
          <p:cNvPr id="62466" name="Content Placeholder 9"/>
          <p:cNvSpPr>
            <a:spLocks noGrp="1"/>
          </p:cNvSpPr>
          <p:nvPr>
            <p:ph sz="half" idx="2"/>
          </p:nvPr>
        </p:nvSpPr>
        <p:spPr>
          <a:xfrm>
            <a:off x="762000" y="1397001"/>
            <a:ext cx="7848600" cy="377163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Slower acting that contact herbicides</a:t>
            </a:r>
          </a:p>
          <a:p>
            <a:pPr eaLnBrk="1" hangingPunct="1"/>
            <a:r>
              <a:rPr lang="en-US" sz="2800" b="1" dirty="0" smtClean="0">
                <a:latin typeface="Calibri"/>
                <a:ea typeface="ＭＳ Ｐゴシック" charset="0"/>
                <a:cs typeface="Calibri"/>
              </a:rPr>
              <a:t>Translocate </a:t>
            </a:r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throughout the plant.</a:t>
            </a:r>
          </a:p>
          <a:p>
            <a:pPr eaLnBrk="1" hangingPunct="1"/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Work on a range of submersed, emergent, and floating aquatic plants.</a:t>
            </a:r>
          </a:p>
          <a:p>
            <a:pPr eaLnBrk="1" hangingPunct="1"/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Can require much longer exposure times (hours to weeks) </a:t>
            </a:r>
          </a:p>
          <a:p>
            <a:pPr eaLnBrk="1" hangingPunct="1"/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Ideal for whole-lake or low water exchange treatments</a:t>
            </a:r>
          </a:p>
          <a:p>
            <a:pPr eaLnBrk="1" hangingPunct="1"/>
            <a:r>
              <a:rPr lang="en-US" sz="2800" b="1" dirty="0">
                <a:latin typeface="Calibri"/>
                <a:ea typeface="ＭＳ Ｐゴシック" charset="0"/>
                <a:cs typeface="Calibri"/>
              </a:rPr>
              <a:t>Currently only 8 </a:t>
            </a:r>
            <a:r>
              <a:rPr lang="en-US" sz="2800" b="1" dirty="0" err="1">
                <a:latin typeface="Calibri"/>
                <a:ea typeface="ＭＳ Ｐゴシック" charset="0"/>
                <a:cs typeface="Calibri"/>
              </a:rPr>
              <a:t>ai</a:t>
            </a:r>
            <a:r>
              <a:rPr lang="ja-JP" altLang="en-US" sz="2800" b="1" dirty="0">
                <a:latin typeface="Calibri"/>
                <a:ea typeface="ＭＳ Ｐゴシック" charset="0"/>
                <a:cs typeface="Calibri"/>
              </a:rPr>
              <a:t>’</a:t>
            </a:r>
            <a:r>
              <a:rPr lang="en-US" altLang="ja-JP" sz="2800" b="1" dirty="0">
                <a:latin typeface="Calibri"/>
                <a:ea typeface="ＭＳ Ｐゴシック" charset="0"/>
                <a:cs typeface="Calibri"/>
              </a:rPr>
              <a:t>s with 4 MOA</a:t>
            </a:r>
            <a:r>
              <a:rPr lang="ja-JP" altLang="en-US" sz="2800" b="1" dirty="0">
                <a:latin typeface="Calibri"/>
                <a:ea typeface="ＭＳ Ｐゴシック" charset="0"/>
                <a:cs typeface="Calibri"/>
              </a:rPr>
              <a:t>’</a:t>
            </a:r>
            <a:r>
              <a:rPr lang="en-US" altLang="ja-JP" sz="2800" b="1" dirty="0">
                <a:latin typeface="Calibri"/>
                <a:ea typeface="ＭＳ Ｐゴシック" charset="0"/>
                <a:cs typeface="Calibri"/>
              </a:rPr>
              <a:t>s</a:t>
            </a:r>
          </a:p>
          <a:p>
            <a:pPr eaLnBrk="1" hangingPunct="1"/>
            <a:endParaRPr lang="en-US" sz="2800" b="1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endParaRPr lang="en-US" sz="2800" b="1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5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85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Systemic Herbicides</a:t>
            </a:r>
            <a:endParaRPr lang="en-US" b="1" dirty="0">
              <a:ea typeface="+mj-ea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4465874"/>
              </p:ext>
            </p:extLst>
          </p:nvPr>
        </p:nvGraphicFramePr>
        <p:xfrm>
          <a:off x="381000" y="739277"/>
          <a:ext cx="8381998" cy="5029070"/>
        </p:xfrm>
        <a:graphic>
          <a:graphicData uri="http://schemas.openxmlformats.org/drawingml/2006/table">
            <a:tbl>
              <a:tblPr/>
              <a:tblGrid>
                <a:gridCol w="1599812"/>
                <a:gridCol w="1878314"/>
                <a:gridCol w="2023896"/>
                <a:gridCol w="1718115"/>
                <a:gridCol w="1161861"/>
              </a:tblGrid>
              <a:tr h="517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Herbicide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Use Rates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Exposure Time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Selectivity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MOA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Navigate*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2,4-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D ester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0.5 – 3.0 ppm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hours to days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Selective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Auxinic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Renovate*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Triclopyr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0.75 – 2.5 ppm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hours to days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Selective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Auxinic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Rodeo*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Glyphosate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N/A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not for submersed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Non-selective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EPSPS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Habitat*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Imazapyr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N/A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not for submersed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Non-selective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ALS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Sonar*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Fluridone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10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–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90 ppb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45+ days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Selective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Pigment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Galleon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Penoxsulam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-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15 ppb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45+ days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Selective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ALS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Clearcast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Imazamox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50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–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500 ppb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14+ days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Selective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ALS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Tradewind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Bispyrabac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20 – 45 ppb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45+ days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Selective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charset="-128"/>
                          <a:cs typeface="ＭＳ Ｐゴシック" charset="-128"/>
                        </a:rPr>
                        <a:t>ALS</a:t>
                      </a:r>
                    </a:p>
                  </a:txBody>
                  <a:tcPr marT="38107" marB="381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7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Chemical Control</a:t>
            </a:r>
            <a:endParaRPr lang="en-US" b="1" dirty="0">
              <a:ea typeface="+mj-ea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57200" y="1410230"/>
            <a:ext cx="8229600" cy="392377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 b="1" dirty="0">
                <a:ea typeface="ＭＳ Ｐゴシック" charset="0"/>
                <a:cs typeface="ＭＳ Ｐゴシック" charset="0"/>
              </a:rPr>
              <a:t>Things to consider when choosing an aquatic herbicide:</a:t>
            </a:r>
          </a:p>
          <a:p>
            <a:pPr lvl="1" eaLnBrk="1" hangingPunct="1"/>
            <a:r>
              <a:rPr lang="en-US" sz="3200" b="1" dirty="0">
                <a:ea typeface="ＭＳ Ｐゴシック" charset="0"/>
              </a:rPr>
              <a:t>Required exposure time</a:t>
            </a:r>
          </a:p>
          <a:p>
            <a:pPr lvl="1" eaLnBrk="1" hangingPunct="1"/>
            <a:r>
              <a:rPr lang="en-US" sz="3200" b="1" dirty="0">
                <a:ea typeface="ＭＳ Ｐゴシック" charset="0"/>
              </a:rPr>
              <a:t>Selectivity</a:t>
            </a:r>
          </a:p>
          <a:p>
            <a:pPr lvl="1" eaLnBrk="1" hangingPunct="1"/>
            <a:r>
              <a:rPr lang="en-US" sz="3200" b="1" dirty="0">
                <a:ea typeface="ＭＳ Ｐゴシック" charset="0"/>
              </a:rPr>
              <a:t>Potential non-target effects</a:t>
            </a:r>
          </a:p>
          <a:p>
            <a:pPr lvl="1" eaLnBrk="1" hangingPunct="1"/>
            <a:r>
              <a:rPr lang="en-US" sz="3200" b="1" dirty="0">
                <a:ea typeface="ＭＳ Ｐゴシック" charset="0"/>
              </a:rPr>
              <a:t>Potential irrigation restrictions</a:t>
            </a:r>
          </a:p>
          <a:p>
            <a:pPr lvl="1" eaLnBrk="1" hangingPunct="1"/>
            <a:r>
              <a:rPr lang="en-US" sz="3200" b="1" dirty="0">
                <a:ea typeface="ＭＳ Ｐゴシック" charset="0"/>
              </a:rPr>
              <a:t>Potential drinking water restrictions</a:t>
            </a:r>
          </a:p>
          <a:p>
            <a:pPr lvl="1" eaLnBrk="1" hangingPunct="1"/>
            <a:r>
              <a:rPr lang="en-US" sz="3200" b="1" dirty="0">
                <a:ea typeface="ＭＳ Ｐゴシック" charset="0"/>
              </a:rPr>
              <a:t>Water flow</a:t>
            </a:r>
          </a:p>
        </p:txBody>
      </p:sp>
    </p:spTree>
    <p:extLst>
      <p:ext uri="{BB962C8B-B14F-4D97-AF65-F5344CB8AC3E}">
        <p14:creationId xmlns:p14="http://schemas.microsoft.com/office/powerpoint/2010/main" val="11144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9525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Chemical Control</a:t>
            </a:r>
            <a:endParaRPr lang="en-US" b="1" dirty="0">
              <a:ea typeface="+mj-ea"/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40005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In order to obtain control you must:</a:t>
            </a:r>
          </a:p>
          <a:p>
            <a:pPr lvl="1"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Correctly identify the species</a:t>
            </a:r>
          </a:p>
          <a:p>
            <a:pPr lvl="1"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Use the correct product</a:t>
            </a:r>
          </a:p>
          <a:p>
            <a:pPr lvl="1"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Apply at the correct time</a:t>
            </a:r>
          </a:p>
          <a:p>
            <a:pPr lvl="1"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Maintain the required concentration</a:t>
            </a:r>
          </a:p>
          <a:p>
            <a:pPr lvl="1"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Keep that concentration for the required exposure time</a:t>
            </a:r>
          </a:p>
          <a:p>
            <a:pPr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Also keep in mind resistance management</a:t>
            </a:r>
          </a:p>
          <a:p>
            <a:pPr lvl="1"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Rotate MOA</a:t>
            </a:r>
            <a:r>
              <a:rPr lang="ja-JP" altLang="en-US" b="1" dirty="0">
                <a:latin typeface="Calibri"/>
                <a:ea typeface="ＭＳ Ｐゴシック" charset="0"/>
                <a:cs typeface="Calibri"/>
              </a:rPr>
              <a:t>’</a:t>
            </a:r>
            <a:r>
              <a:rPr lang="en-US" altLang="ja-JP" b="1" dirty="0">
                <a:latin typeface="Calibri"/>
                <a:ea typeface="ＭＳ Ｐゴシック" charset="0"/>
                <a:cs typeface="Calibri"/>
              </a:rPr>
              <a:t>s</a:t>
            </a:r>
          </a:p>
          <a:p>
            <a:pPr lvl="1"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Combination treatments</a:t>
            </a:r>
          </a:p>
        </p:txBody>
      </p:sp>
    </p:spTree>
    <p:extLst>
      <p:ext uri="{BB962C8B-B14F-4D97-AF65-F5344CB8AC3E}">
        <p14:creationId xmlns:p14="http://schemas.microsoft.com/office/powerpoint/2010/main" val="26433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0500"/>
            <a:ext cx="7772400" cy="8255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Eurasian </a:t>
            </a:r>
            <a:r>
              <a:rPr lang="en-US" b="1" dirty="0" err="1" smtClean="0">
                <a:ea typeface="+mj-ea"/>
              </a:rPr>
              <a:t>Watermilfoil</a:t>
            </a:r>
            <a:endParaRPr lang="en-US" b="1" dirty="0">
              <a:ea typeface="+mj-ea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740833"/>
            <a:ext cx="8458200" cy="37465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 2" charset="0"/>
              <a:buNone/>
            </a:pPr>
            <a:endParaRPr lang="en-US" sz="2800" b="1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Only aquatic species on the Noxious Weed List found in </a:t>
            </a:r>
            <a:r>
              <a:rPr lang="en-US" sz="2800" b="1" dirty="0" smtClean="0">
                <a:ea typeface="ＭＳ Ｐゴシック" charset="0"/>
                <a:cs typeface="ＭＳ Ｐゴシック" charset="0"/>
              </a:rPr>
              <a:t>Colorado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ea typeface="ＭＳ Ｐゴシック" charset="0"/>
                <a:cs typeface="ＭＳ Ｐゴシック" charset="0"/>
              </a:rPr>
              <a:t>Occurs in most western states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ea typeface="ＭＳ Ｐゴシック" charset="0"/>
                <a:cs typeface="ＭＳ Ｐゴシック" charset="0"/>
              </a:rPr>
              <a:t>Submerged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perennial with an annual growth habit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Grows in waters up to 20 feet deep, but most abundant between 3 and 12 feet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Reproduction in through fragmenting, after flowering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Has no overwintering structures, is essentially evergreen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Fragments easily transported between water bodies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cs typeface="Comic Sans MS"/>
              </a:rPr>
              <a:t>Example: Algae Control </a:t>
            </a:r>
            <a:endParaRPr lang="en-US" b="1" dirty="0">
              <a:solidFill>
                <a:srgbClr val="000000"/>
              </a:solidFill>
              <a:cs typeface="Comic Sans MS"/>
            </a:endParaRPr>
          </a:p>
        </p:txBody>
      </p:sp>
      <p:pic>
        <p:nvPicPr>
          <p:cNvPr id="78850" name="Content Placeholder 3" descr="IMG_497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49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27000"/>
            <a:ext cx="8153400" cy="825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cs typeface="Comic Sans MS"/>
              </a:rPr>
              <a:t>Planktonic Algae </a:t>
            </a:r>
            <a:br>
              <a:rPr lang="en-US" b="1" dirty="0" smtClean="0">
                <a:solidFill>
                  <a:srgbClr val="000000"/>
                </a:solidFill>
                <a:cs typeface="Comic Sans MS"/>
              </a:rPr>
            </a:br>
            <a:r>
              <a:rPr lang="en-US" b="1" dirty="0" smtClean="0">
                <a:solidFill>
                  <a:srgbClr val="000000"/>
                </a:solidFill>
                <a:cs typeface="Comic Sans MS"/>
              </a:rPr>
              <a:t>(0 DAT)</a:t>
            </a:r>
            <a:endParaRPr lang="en-US" b="1" dirty="0">
              <a:solidFill>
                <a:srgbClr val="000000"/>
              </a:solidFill>
              <a:cs typeface="Comic Sans MS"/>
            </a:endParaRPr>
          </a:p>
        </p:txBody>
      </p:sp>
      <p:pic>
        <p:nvPicPr>
          <p:cNvPr id="79874" name="Picture 5" descr="IMG_49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2" y="1288521"/>
            <a:ext cx="4522787" cy="25135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Content Placeholder 3" descr="IMG_497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8063" y="3065198"/>
            <a:ext cx="5402262" cy="2476500"/>
          </a:xfrm>
          <a:ln w="28575">
            <a:solidFill>
              <a:schemeClr val="tx1"/>
            </a:solidFill>
          </a:ln>
        </p:spPr>
      </p:pic>
      <p:sp>
        <p:nvSpPr>
          <p:cNvPr id="79876" name="TextBox 4"/>
          <p:cNvSpPr txBox="1">
            <a:spLocks noChangeArrowheads="1"/>
          </p:cNvSpPr>
          <p:nvPr/>
        </p:nvSpPr>
        <p:spPr bwMode="auto">
          <a:xfrm>
            <a:off x="3733800" y="3238500"/>
            <a:ext cx="36433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>
                <a:latin typeface="+mn-lt"/>
                <a:cs typeface="Comic Sans MS" charset="0"/>
              </a:rPr>
              <a:t>Clarity 33 inches</a:t>
            </a:r>
          </a:p>
          <a:p>
            <a:pPr eaLnBrk="1" hangingPunct="1"/>
            <a:r>
              <a:rPr lang="en-US" sz="3200" b="1" dirty="0">
                <a:latin typeface="+mn-lt"/>
                <a:cs typeface="Comic Sans MS" charset="0"/>
              </a:rPr>
              <a:t>Temp 26.4 C</a:t>
            </a:r>
          </a:p>
          <a:p>
            <a:pPr eaLnBrk="1" hangingPunct="1"/>
            <a:r>
              <a:rPr lang="en-US" sz="3200" b="1" dirty="0">
                <a:latin typeface="+mn-lt"/>
                <a:cs typeface="Comic Sans MS" charset="0"/>
              </a:rPr>
              <a:t>DO 7.8 mg/ml</a:t>
            </a:r>
          </a:p>
        </p:txBody>
      </p:sp>
    </p:spTree>
    <p:extLst>
      <p:ext uri="{BB962C8B-B14F-4D97-AF65-F5344CB8AC3E}">
        <p14:creationId xmlns:p14="http://schemas.microsoft.com/office/powerpoint/2010/main" val="214132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cs typeface="Comic Sans MS"/>
              </a:rPr>
              <a:t>3 DAT</a:t>
            </a:r>
            <a:br>
              <a:rPr lang="en-US" b="1" dirty="0" smtClean="0">
                <a:solidFill>
                  <a:srgbClr val="000000"/>
                </a:solidFill>
                <a:cs typeface="Comic Sans MS"/>
              </a:rPr>
            </a:br>
            <a:r>
              <a:rPr lang="en-US" b="1" dirty="0" smtClean="0">
                <a:solidFill>
                  <a:srgbClr val="000000"/>
                </a:solidFill>
                <a:cs typeface="Comic Sans MS"/>
              </a:rPr>
              <a:t>(July 5)</a:t>
            </a:r>
            <a:endParaRPr lang="en-US" b="1" dirty="0">
              <a:solidFill>
                <a:srgbClr val="000000"/>
              </a:solidFill>
              <a:cs typeface="Comic Sans MS"/>
            </a:endParaRPr>
          </a:p>
        </p:txBody>
      </p:sp>
      <p:pic>
        <p:nvPicPr>
          <p:cNvPr id="80898" name="Content Placeholder 3" descr="IMG_498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648" y="1460500"/>
            <a:ext cx="8153400" cy="3746500"/>
          </a:xfrm>
          <a:ln w="28575">
            <a:solidFill>
              <a:schemeClr val="tx1"/>
            </a:solidFill>
          </a:ln>
        </p:spPr>
      </p:pic>
      <p:sp>
        <p:nvSpPr>
          <p:cNvPr id="80899" name="TextBox 4"/>
          <p:cNvSpPr txBox="1">
            <a:spLocks noChangeArrowheads="1"/>
          </p:cNvSpPr>
          <p:nvPr/>
        </p:nvSpPr>
        <p:spPr bwMode="auto">
          <a:xfrm>
            <a:off x="965200" y="1873250"/>
            <a:ext cx="375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>
                <a:latin typeface="+mn-lt"/>
                <a:cs typeface="Comic Sans MS" charset="0"/>
              </a:rPr>
              <a:t>Clarity 54.5 inches</a:t>
            </a:r>
          </a:p>
          <a:p>
            <a:pPr eaLnBrk="1" hangingPunct="1"/>
            <a:r>
              <a:rPr lang="en-US" sz="3200" b="1" dirty="0">
                <a:latin typeface="+mn-lt"/>
                <a:cs typeface="Comic Sans MS" charset="0"/>
              </a:rPr>
              <a:t>DO 6.9 mg/l</a:t>
            </a:r>
          </a:p>
        </p:txBody>
      </p:sp>
    </p:spTree>
    <p:extLst>
      <p:ext uri="{BB962C8B-B14F-4D97-AF65-F5344CB8AC3E}">
        <p14:creationId xmlns:p14="http://schemas.microsoft.com/office/powerpoint/2010/main" val="4018334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0" y="482866"/>
            <a:ext cx="3041650" cy="952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+mn-lt"/>
                <a:cs typeface="Comic Sans MS"/>
              </a:rPr>
              <a:t>14 DAT</a:t>
            </a:r>
            <a:br>
              <a:rPr lang="en-US" b="1" dirty="0" smtClean="0">
                <a:solidFill>
                  <a:srgbClr val="000000"/>
                </a:solidFill>
                <a:latin typeface="+mn-lt"/>
                <a:cs typeface="Comic Sans MS"/>
              </a:rPr>
            </a:br>
            <a:r>
              <a:rPr lang="en-US" b="1" dirty="0" smtClean="0">
                <a:solidFill>
                  <a:srgbClr val="000000"/>
                </a:solidFill>
                <a:latin typeface="+mn-lt"/>
                <a:cs typeface="Comic Sans MS"/>
              </a:rPr>
              <a:t>(July 17)</a:t>
            </a:r>
            <a:endParaRPr lang="en-US" b="1" dirty="0">
              <a:solidFill>
                <a:srgbClr val="000000"/>
              </a:solidFill>
              <a:latin typeface="+mn-lt"/>
              <a:cs typeface="Comic Sans MS"/>
            </a:endParaRPr>
          </a:p>
        </p:txBody>
      </p:sp>
      <p:pic>
        <p:nvPicPr>
          <p:cNvPr id="81922" name="Content Placeholder 3" descr="07172012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767" y="197117"/>
            <a:ext cx="4656137" cy="2811198"/>
          </a:xfrm>
          <a:ln w="28575">
            <a:solidFill>
              <a:schemeClr val="tx1"/>
            </a:solidFill>
          </a:ln>
        </p:spPr>
      </p:pic>
      <p:pic>
        <p:nvPicPr>
          <p:cNvPr id="81923" name="Picture 4" descr="07172012 (3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472533"/>
            <a:ext cx="5518150" cy="30651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TextBox 5"/>
          <p:cNvSpPr txBox="1">
            <a:spLocks noChangeArrowheads="1"/>
          </p:cNvSpPr>
          <p:nvPr/>
        </p:nvSpPr>
        <p:spPr bwMode="auto">
          <a:xfrm>
            <a:off x="3751267" y="2824427"/>
            <a:ext cx="3411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>
                <a:latin typeface="+mn-lt"/>
                <a:cs typeface="Comic Sans MS" charset="0"/>
              </a:rPr>
              <a:t>Clarity 80 inches</a:t>
            </a:r>
          </a:p>
          <a:p>
            <a:pPr eaLnBrk="1" hangingPunct="1"/>
            <a:r>
              <a:rPr lang="en-US" sz="3200" b="1" dirty="0">
                <a:latin typeface="+mn-lt"/>
                <a:cs typeface="Comic Sans MS" charset="0"/>
              </a:rPr>
              <a:t>DO 6.7 mg/l</a:t>
            </a:r>
          </a:p>
        </p:txBody>
      </p:sp>
    </p:spTree>
    <p:extLst>
      <p:ext uri="{BB962C8B-B14F-4D97-AF65-F5344CB8AC3E}">
        <p14:creationId xmlns:p14="http://schemas.microsoft.com/office/powerpoint/2010/main" val="1242039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0"/>
            <a:ext cx="8229600" cy="9525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Herbicide Application Methods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1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IMG_1881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1364"/>
            <a:ext cx="4846638" cy="269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Injection Treatments</a:t>
            </a:r>
            <a:endParaRPr lang="en-US" b="1" dirty="0"/>
          </a:p>
        </p:txBody>
      </p:sp>
      <p:pic>
        <p:nvPicPr>
          <p:cNvPr id="6758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30501"/>
            <a:ext cx="4191000" cy="2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3500"/>
            <a:ext cx="8229600" cy="9525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Foliar Applications</a:t>
            </a:r>
            <a:endParaRPr lang="en-US" b="1" dirty="0"/>
          </a:p>
        </p:txBody>
      </p:sp>
      <p:sp>
        <p:nvSpPr>
          <p:cNvPr id="69634" name="TextBox 3"/>
          <p:cNvSpPr txBox="1">
            <a:spLocks noChangeArrowheads="1"/>
          </p:cNvSpPr>
          <p:nvPr/>
        </p:nvSpPr>
        <p:spPr bwMode="auto">
          <a:xfrm>
            <a:off x="3136900" y="4538928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Comic Sans MS" charset="0"/>
            </a:endParaRPr>
          </a:p>
        </p:txBody>
      </p:sp>
      <p:pic>
        <p:nvPicPr>
          <p:cNvPr id="696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9833"/>
            <a:ext cx="5029200" cy="2624667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889000"/>
            <a:ext cx="5414962" cy="2857500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Granular Application</a:t>
            </a:r>
            <a:endParaRPr lang="en-US" b="1" dirty="0"/>
          </a:p>
        </p:txBody>
      </p:sp>
      <p:pic>
        <p:nvPicPr>
          <p:cNvPr id="706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4438"/>
            <a:ext cx="659130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5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4" y="228866"/>
            <a:ext cx="8458201" cy="9525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Flowing Water Treatments</a:t>
            </a:r>
            <a:endParaRPr lang="en-US" b="1" dirty="0"/>
          </a:p>
        </p:txBody>
      </p:sp>
      <p:pic>
        <p:nvPicPr>
          <p:cNvPr id="737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9" y="1387742"/>
            <a:ext cx="3076575" cy="3845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7" descr="S:\Canal Market\Photos\Misc Nautique\IMG_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9" y="1206500"/>
            <a:ext cx="3744913" cy="23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S:\Canal Market\Photos\shuler.nautique.pump.june.2009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9" y="3254374"/>
            <a:ext cx="3744913" cy="208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0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000"/>
            <a:ext cx="8229600" cy="9525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For More Information</a:t>
            </a:r>
            <a:endParaRPr lang="en-US" b="1" dirty="0"/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381000" y="4951679"/>
            <a:ext cx="8229600" cy="494771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 2" charset="0"/>
              <a:buNone/>
            </a:pP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Available at: </a:t>
            </a:r>
            <a:r>
              <a:rPr lang="en-US" b="1" dirty="0" err="1">
                <a:latin typeface="Comic Sans MS" charset="0"/>
                <a:ea typeface="ＭＳ Ｐゴシック" charset="0"/>
                <a:cs typeface="ＭＳ Ｐゴシック" charset="0"/>
              </a:rPr>
              <a:t>www.aquatics.org</a:t>
            </a:r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88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/>
          <a:stretch>
            <a:fillRect/>
          </a:stretch>
        </p:blipFill>
        <p:spPr bwMode="auto">
          <a:xfrm>
            <a:off x="2488660" y="762003"/>
            <a:ext cx="4216943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5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"/>
            <a:ext cx="8153400" cy="8255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Eurasian </a:t>
            </a:r>
            <a:r>
              <a:rPr lang="en-US" b="1" dirty="0" err="1" smtClean="0">
                <a:ea typeface="+mj-ea"/>
              </a:rPr>
              <a:t>Watermilfoil</a:t>
            </a:r>
            <a:endParaRPr lang="en-US" b="1" dirty="0">
              <a:ea typeface="+mj-ea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612648" y="1460500"/>
            <a:ext cx="8153400" cy="37465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Can quickly colonize ponds, lakes, and irrigation canals</a:t>
            </a:r>
          </a:p>
          <a:p>
            <a:pPr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Most commonly found in shallow ponds</a:t>
            </a:r>
          </a:p>
          <a:p>
            <a:pPr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Also found in irrigation canals</a:t>
            </a:r>
          </a:p>
          <a:p>
            <a:pPr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Will form very dense mats</a:t>
            </a:r>
          </a:p>
          <a:p>
            <a:pPr eaLnBrk="1" hangingPunct="1"/>
            <a:r>
              <a:rPr lang="en-US" b="1" dirty="0">
                <a:latin typeface="Calibri"/>
                <a:ea typeface="ＭＳ Ｐゴシック" charset="0"/>
                <a:cs typeface="Calibri"/>
              </a:rPr>
              <a:t>Commonly found in monoculture stands, often misplacing native and desirable species</a:t>
            </a:r>
          </a:p>
          <a:p>
            <a:pPr lvl="1" eaLnBrk="1" hangingPunct="1">
              <a:buFont typeface="Wingdings 2" charset="0"/>
              <a:buNone/>
            </a:pPr>
            <a:endParaRPr lang="en-US" b="1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xfrm>
            <a:off x="533401" y="228866"/>
            <a:ext cx="8229600" cy="9525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n>
                  <a:noFill/>
                </a:ln>
                <a:solidFill>
                  <a:srgbClr val="CEB966"/>
                </a:solidFill>
                <a:effectLst/>
                <a:ea typeface="+mj-ea"/>
                <a:cs typeface="+mj-cs"/>
              </a:rPr>
              <a:t>Questions?</a:t>
            </a:r>
          </a:p>
        </p:txBody>
      </p:sp>
      <p:sp>
        <p:nvSpPr>
          <p:cNvPr id="79874" name="Content Placeholder 5"/>
          <p:cNvSpPr>
            <a:spLocks noGrp="1"/>
          </p:cNvSpPr>
          <p:nvPr>
            <p:ph idx="1"/>
          </p:nvPr>
        </p:nvSpPr>
        <p:spPr>
          <a:xfrm>
            <a:off x="381000" y="1333500"/>
            <a:ext cx="8229600" cy="3923771"/>
          </a:xfrm>
        </p:spPr>
        <p:txBody>
          <a:bodyPr/>
          <a:lstStyle/>
          <a:p>
            <a:pPr algn="ctr" eaLnBrk="1" hangingPunct="1">
              <a:buFont typeface="Wingdings 2" charset="0"/>
              <a:buNone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 2" charset="0"/>
              <a:buNone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Dr. Scott Nissen</a:t>
            </a:r>
          </a:p>
          <a:p>
            <a:pPr algn="ctr" eaLnBrk="1" hangingPunct="1">
              <a:buFont typeface="Wingdings 2" charset="0"/>
              <a:buNone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970-491-3489</a:t>
            </a:r>
          </a:p>
          <a:p>
            <a:pPr algn="ctr" eaLnBrk="1" hangingPunct="1">
              <a:buFont typeface="Wingdings 2" charset="0"/>
              <a:buNone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Scott.Nissen@ColoState.edu</a:t>
            </a:r>
          </a:p>
          <a:p>
            <a:pPr algn="ctr" eaLnBrk="1" hangingPunct="1">
              <a:buFont typeface="Wingdings 2" charset="0"/>
              <a:buNone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My_spica_distr_us_new_Dec_03_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9" y="381000"/>
            <a:ext cx="77819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0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8153400" cy="8255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ea typeface="+mj-ea"/>
              </a:rPr>
              <a:t>Eurasian </a:t>
            </a:r>
            <a:r>
              <a:rPr lang="en-US" sz="6000" b="1" dirty="0" err="1"/>
              <a:t>W</a:t>
            </a:r>
            <a:r>
              <a:rPr lang="en-US" sz="6000" b="1" dirty="0" err="1" smtClean="0">
                <a:ea typeface="+mj-ea"/>
              </a:rPr>
              <a:t>atermilfoil</a:t>
            </a:r>
            <a:endParaRPr lang="en-US" sz="6000" b="1" dirty="0">
              <a:ea typeface="+mj-ea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612648" y="1524000"/>
            <a:ext cx="8153400" cy="37465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Calibri"/>
                <a:ea typeface="ＭＳ Ｐゴシック" charset="0"/>
                <a:cs typeface="Calibri"/>
              </a:rPr>
              <a:t>Negative impacts on:</a:t>
            </a:r>
          </a:p>
          <a:p>
            <a:pPr lvl="1"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Recreation-Fishing, swimming, boating, etc…</a:t>
            </a:r>
          </a:p>
          <a:p>
            <a:pPr lvl="1"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Water delivery</a:t>
            </a:r>
          </a:p>
          <a:p>
            <a:pPr lvl="1" eaLnBrk="1" hangingPunct="1"/>
            <a:r>
              <a:rPr lang="en-US" sz="3200" b="1" dirty="0">
                <a:latin typeface="Calibri"/>
                <a:ea typeface="ＭＳ Ｐゴシック" charset="0"/>
                <a:cs typeface="Calibri"/>
              </a:rPr>
              <a:t>Habitat-Mats can lead to a reduction in dissolved oxygen </a:t>
            </a:r>
          </a:p>
          <a:p>
            <a:pPr eaLnBrk="1" hangingPunct="1">
              <a:buFont typeface="Wingdings 2" charset="0"/>
              <a:buNone/>
            </a:pPr>
            <a:endParaRPr lang="en-US" sz="3600" b="1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6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IMG_21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178"/>
            <a:ext cx="8656638" cy="501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533400" y="5016500"/>
            <a:ext cx="812323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Calibri"/>
                <a:cs typeface="Calibri"/>
              </a:rPr>
              <a:t>Rooted Eurasian </a:t>
            </a:r>
            <a:r>
              <a:rPr lang="en-US" sz="3200" b="1" dirty="0" err="1">
                <a:latin typeface="Calibri"/>
                <a:cs typeface="Calibri"/>
              </a:rPr>
              <a:t>watermilfoil</a:t>
            </a:r>
            <a:r>
              <a:rPr lang="en-US" sz="3200" b="1" dirty="0">
                <a:latin typeface="Calibri"/>
                <a:cs typeface="Calibri"/>
              </a:rPr>
              <a:t> fragments</a:t>
            </a:r>
          </a:p>
        </p:txBody>
      </p:sp>
    </p:spTree>
    <p:extLst>
      <p:ext uri="{BB962C8B-B14F-4D97-AF65-F5344CB8AC3E}">
        <p14:creationId xmlns:p14="http://schemas.microsoft.com/office/powerpoint/2010/main" val="2372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EWM close up 2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8167"/>
            <a:ext cx="857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609600" y="4910667"/>
            <a:ext cx="7848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Calibri"/>
                <a:cs typeface="Calibri"/>
              </a:rPr>
              <a:t>Same irrigation canal the following summer</a:t>
            </a:r>
          </a:p>
        </p:txBody>
      </p:sp>
    </p:spTree>
    <p:extLst>
      <p:ext uri="{BB962C8B-B14F-4D97-AF65-F5344CB8AC3E}">
        <p14:creationId xmlns:p14="http://schemas.microsoft.com/office/powerpoint/2010/main" val="1301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9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E7BC29"/>
      </a:accent1>
      <a:accent2>
        <a:srgbClr val="A5B592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Custom 15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E7BC29"/>
      </a:accent1>
      <a:accent2>
        <a:srgbClr val="A5B592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6406</TotalTime>
  <Words>1027</Words>
  <Application>Microsoft Office PowerPoint</Application>
  <PresentationFormat>On-screen Show (16:10)</PresentationFormat>
  <Paragraphs>308</Paragraphs>
  <Slides>50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ＭＳ Ｐゴシック</vt:lpstr>
      <vt:lpstr>Calibri</vt:lpstr>
      <vt:lpstr>Comic Sans MS</vt:lpstr>
      <vt:lpstr>Tw Cen MT</vt:lpstr>
      <vt:lpstr>Wingdings</vt:lpstr>
      <vt:lpstr>Wingdings 2</vt:lpstr>
      <vt:lpstr>Median</vt:lpstr>
      <vt:lpstr>1_Median</vt:lpstr>
      <vt:lpstr>PowerPoint Presentation</vt:lpstr>
      <vt:lpstr>Outline</vt:lpstr>
      <vt:lpstr>CDA Aquatic Noxious Species</vt:lpstr>
      <vt:lpstr>Eurasian Watermilfoil</vt:lpstr>
      <vt:lpstr>Eurasian Watermilfoil</vt:lpstr>
      <vt:lpstr>PowerPoint Presentation</vt:lpstr>
      <vt:lpstr>Eurasian Watermilfoil</vt:lpstr>
      <vt:lpstr>PowerPoint Presentation</vt:lpstr>
      <vt:lpstr>PowerPoint Presentation</vt:lpstr>
      <vt:lpstr>PowerPoint Presentation</vt:lpstr>
      <vt:lpstr>Other Common Species</vt:lpstr>
      <vt:lpstr>Sago pondweed</vt:lpstr>
      <vt:lpstr>PowerPoint Presentation</vt:lpstr>
      <vt:lpstr>Horned pondweed</vt:lpstr>
      <vt:lpstr>PowerPoint Presentation</vt:lpstr>
      <vt:lpstr>Curlyleaf pondweed</vt:lpstr>
      <vt:lpstr>PowerPoint Presentation</vt:lpstr>
      <vt:lpstr>Native Milfoils</vt:lpstr>
      <vt:lpstr>Native Milfoils</vt:lpstr>
      <vt:lpstr>Coontail</vt:lpstr>
      <vt:lpstr>PowerPoint Presentation</vt:lpstr>
      <vt:lpstr>Common elodea</vt:lpstr>
      <vt:lpstr>PowerPoint Presentation</vt:lpstr>
      <vt:lpstr>PowerPoint Presentation</vt:lpstr>
      <vt:lpstr>Chara</vt:lpstr>
      <vt:lpstr>PowerPoint Presentation</vt:lpstr>
      <vt:lpstr>Control Methods For Aquatic Species</vt:lpstr>
      <vt:lpstr>Control Methods</vt:lpstr>
      <vt:lpstr>Mechanical Control</vt:lpstr>
      <vt:lpstr>PowerPoint Presentation</vt:lpstr>
      <vt:lpstr>PowerPoint Presentation</vt:lpstr>
      <vt:lpstr>Control Methods</vt:lpstr>
      <vt:lpstr>Control Methods</vt:lpstr>
      <vt:lpstr>Contact Herbicides</vt:lpstr>
      <vt:lpstr>Contact Herbicides</vt:lpstr>
      <vt:lpstr>Systemic Herbicides</vt:lpstr>
      <vt:lpstr>Systemic Herbicides</vt:lpstr>
      <vt:lpstr>Chemical Control</vt:lpstr>
      <vt:lpstr>Chemical Control</vt:lpstr>
      <vt:lpstr>Example: Algae Control </vt:lpstr>
      <vt:lpstr>Planktonic Algae  (0 DAT)</vt:lpstr>
      <vt:lpstr>3 DAT (July 5)</vt:lpstr>
      <vt:lpstr>14 DAT (July 17)</vt:lpstr>
      <vt:lpstr>Herbicide Application Methods</vt:lpstr>
      <vt:lpstr>Injection Treatments</vt:lpstr>
      <vt:lpstr>Foliar Applications</vt:lpstr>
      <vt:lpstr>Granular Application</vt:lpstr>
      <vt:lpstr>Flowing Water Treatments</vt:lpstr>
      <vt:lpstr>For More Information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Fluridone, Penoxsulam and Triclopyr Absorption by Eurasian Watermilfoil and Hydrilla</dc:title>
  <dc:creator>Joe Vassios</dc:creator>
  <cp:lastModifiedBy>Knupp, Patty - NRCS, Canon City, CO</cp:lastModifiedBy>
  <cp:revision>237</cp:revision>
  <cp:lastPrinted>2011-12-04T21:18:26Z</cp:lastPrinted>
  <dcterms:created xsi:type="dcterms:W3CDTF">2011-03-29T17:19:15Z</dcterms:created>
  <dcterms:modified xsi:type="dcterms:W3CDTF">2016-11-03T18:15:49Z</dcterms:modified>
</cp:coreProperties>
</file>