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6"/>
  </p:notesMasterIdLst>
  <p:sldIdLst>
    <p:sldId id="256" r:id="rId2"/>
    <p:sldId id="310" r:id="rId3"/>
    <p:sldId id="260" r:id="rId4"/>
    <p:sldId id="313" r:id="rId5"/>
    <p:sldId id="314" r:id="rId6"/>
    <p:sldId id="315" r:id="rId7"/>
    <p:sldId id="264" r:id="rId8"/>
    <p:sldId id="263" r:id="rId9"/>
    <p:sldId id="265" r:id="rId10"/>
    <p:sldId id="266" r:id="rId11"/>
    <p:sldId id="267" r:id="rId12"/>
    <p:sldId id="299" r:id="rId13"/>
    <p:sldId id="259" r:id="rId14"/>
    <p:sldId id="280" r:id="rId15"/>
    <p:sldId id="316" r:id="rId16"/>
    <p:sldId id="296" r:id="rId17"/>
    <p:sldId id="331" r:id="rId18"/>
    <p:sldId id="291" r:id="rId19"/>
    <p:sldId id="257" r:id="rId20"/>
    <p:sldId id="293" r:id="rId21"/>
    <p:sldId id="292" r:id="rId22"/>
    <p:sldId id="317" r:id="rId23"/>
    <p:sldId id="318" r:id="rId24"/>
    <p:sldId id="319" r:id="rId25"/>
    <p:sldId id="289" r:id="rId26"/>
    <p:sldId id="290" r:id="rId27"/>
    <p:sldId id="277" r:id="rId28"/>
    <p:sldId id="287" r:id="rId29"/>
    <p:sldId id="322" r:id="rId30"/>
    <p:sldId id="323" r:id="rId31"/>
    <p:sldId id="324" r:id="rId32"/>
    <p:sldId id="325" r:id="rId33"/>
    <p:sldId id="320" r:id="rId34"/>
    <p:sldId id="321" r:id="rId35"/>
    <p:sldId id="326" r:id="rId36"/>
    <p:sldId id="294" r:id="rId37"/>
    <p:sldId id="298" r:id="rId38"/>
    <p:sldId id="295" r:id="rId39"/>
    <p:sldId id="301" r:id="rId40"/>
    <p:sldId id="302" r:id="rId41"/>
    <p:sldId id="327" r:id="rId42"/>
    <p:sldId id="328" r:id="rId43"/>
    <p:sldId id="297" r:id="rId44"/>
    <p:sldId id="283" r:id="rId45"/>
    <p:sldId id="284" r:id="rId46"/>
    <p:sldId id="285" r:id="rId47"/>
    <p:sldId id="286" r:id="rId48"/>
    <p:sldId id="288" r:id="rId49"/>
    <p:sldId id="261" r:id="rId50"/>
    <p:sldId id="311" r:id="rId51"/>
    <p:sldId id="268" r:id="rId52"/>
    <p:sldId id="269" r:id="rId53"/>
    <p:sldId id="270" r:id="rId54"/>
    <p:sldId id="279" r:id="rId55"/>
    <p:sldId id="304" r:id="rId56"/>
    <p:sldId id="271" r:id="rId57"/>
    <p:sldId id="272" r:id="rId58"/>
    <p:sldId id="273" r:id="rId59"/>
    <p:sldId id="305" r:id="rId60"/>
    <p:sldId id="306" r:id="rId61"/>
    <p:sldId id="307" r:id="rId62"/>
    <p:sldId id="258" r:id="rId63"/>
    <p:sldId id="329" r:id="rId64"/>
    <p:sldId id="309" r:id="rId65"/>
    <p:sldId id="274" r:id="rId66"/>
    <p:sldId id="275" r:id="rId67"/>
    <p:sldId id="330" r:id="rId68"/>
    <p:sldId id="262" r:id="rId69"/>
    <p:sldId id="332" r:id="rId70"/>
    <p:sldId id="333" r:id="rId71"/>
    <p:sldId id="276" r:id="rId72"/>
    <p:sldId id="300" r:id="rId73"/>
    <p:sldId id="281" r:id="rId74"/>
    <p:sldId id="303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5" autoAdjust="0"/>
    <p:restoredTop sz="94660"/>
  </p:normalViewPr>
  <p:slideViewPr>
    <p:cSldViewPr>
      <p:cViewPr varScale="1">
        <p:scale>
          <a:sx n="53" d="100"/>
          <a:sy n="53" d="100"/>
        </p:scale>
        <p:origin x="-6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78048-27BE-40EB-B292-695E5E9B7327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B3700-341D-4533-835A-D344FC7B0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3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E234ED-45CE-4AC5-8052-1B8A93AD76D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6987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896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12540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400BD-D12F-42DC-B679-1FFB224D9AFE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699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998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1641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B4300F-8DCE-479A-A17C-67191D34E75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7908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A891E-D44A-4C83-9B92-59175B1111BB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9394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9A64B-BD01-41E8-8E9D-2F3889771026}" type="datetimeFigureOut">
              <a:rPr lang="en-US" smtClean="0"/>
              <a:pPr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857BE-5976-4705-9B98-1B6618933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elizabeth.brown@co.state.us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372600" cy="6858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r>
              <a:rPr lang="en-US" b="1" dirty="0" smtClean="0"/>
              <a:t>AQUATIC WEED CONTROL </a:t>
            </a:r>
            <a:br>
              <a:rPr lang="en-US" b="1" dirty="0" smtClean="0"/>
            </a:br>
            <a:r>
              <a:rPr lang="en-US" b="1" dirty="0" smtClean="0"/>
              <a:t>2015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smtClean="0"/>
              <a:t>PERSEVERANCE AND HUMILITY</a:t>
            </a: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3716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DCIM\100OLYMP\P4090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DCIM\100OLYMP\PA280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Impacts of Aquatic Weeds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55838"/>
            <a:ext cx="8229600" cy="4525962"/>
          </a:xfrm>
        </p:spPr>
        <p:txBody>
          <a:bodyPr/>
          <a:lstStyle/>
          <a:p>
            <a:pPr eaLnBrk="1" hangingPunct="1"/>
            <a:r>
              <a:rPr lang="en-US" sz="3000" smtClean="0"/>
              <a:t>Economic </a:t>
            </a:r>
          </a:p>
          <a:p>
            <a:pPr eaLnBrk="1" hangingPunct="1"/>
            <a:r>
              <a:rPr lang="en-US" sz="3000" smtClean="0"/>
              <a:t>Environmental</a:t>
            </a:r>
          </a:p>
          <a:p>
            <a:pPr eaLnBrk="1" hangingPunct="1"/>
            <a:r>
              <a:rPr lang="en-US" sz="3000" smtClean="0"/>
              <a:t>Recreational</a:t>
            </a:r>
          </a:p>
          <a:p>
            <a:pPr eaLnBrk="1" hangingPunct="1"/>
            <a:r>
              <a:rPr lang="en-US" sz="3000" smtClean="0"/>
              <a:t>Water Industry</a:t>
            </a:r>
          </a:p>
          <a:p>
            <a:pPr lvl="1" eaLnBrk="1" hangingPunct="1"/>
            <a:r>
              <a:rPr lang="en-US" sz="2600" smtClean="0"/>
              <a:t>Quality</a:t>
            </a:r>
          </a:p>
          <a:p>
            <a:pPr lvl="1" eaLnBrk="1" hangingPunct="1"/>
            <a:r>
              <a:rPr lang="en-US" sz="2600" smtClean="0"/>
              <a:t>Transfer</a:t>
            </a:r>
          </a:p>
          <a:p>
            <a:pPr lvl="1" eaLnBrk="1" hangingPunct="1"/>
            <a:r>
              <a:rPr lang="en-US" sz="2600" smtClean="0"/>
              <a:t>Storage</a:t>
            </a:r>
          </a:p>
        </p:txBody>
      </p:sp>
      <p:pic>
        <p:nvPicPr>
          <p:cNvPr id="118788" name="Picture 4" descr="E:\Elizabeth\my_docs_20060410\My Pictures\Weeds_Aquatics\Hydrilla\ut02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952750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DCIM\100OLYMP\PC13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E:\DCIM\100OLYMP\PA280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waterplant_aquatic_plan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6563"/>
            <a:ext cx="9144000" cy="642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 smtClean="0">
                <a:solidFill>
                  <a:srgbClr val="FCFBFA"/>
                </a:solidFill>
              </a:rPr>
              <a:t>Types of Aquatic Plants</a:t>
            </a:r>
          </a:p>
        </p:txBody>
      </p:sp>
    </p:spTree>
    <p:extLst>
      <p:ext uri="{BB962C8B-B14F-4D97-AF65-F5344CB8AC3E}">
        <p14:creationId xmlns:p14="http://schemas.microsoft.com/office/powerpoint/2010/main" val="145495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Colorado A.N.S. Plant List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622397"/>
              </p:ext>
            </p:extLst>
          </p:nvPr>
        </p:nvGraphicFramePr>
        <p:xfrm>
          <a:off x="685800" y="1371601"/>
          <a:ext cx="7924800" cy="506730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810000"/>
                <a:gridCol w="4114800"/>
              </a:tblGrid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sng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Common Name</a:t>
                      </a:r>
                      <a:endParaRPr lang="en-US" sz="2600" b="1" u="sng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sng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Scientific Name</a:t>
                      </a:r>
                      <a:endParaRPr lang="en-US" sz="2600" b="1" u="sng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FF99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African elodea</a:t>
                      </a:r>
                      <a:endParaRPr lang="en-US" sz="26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Lagarosiphon</a:t>
                      </a: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major</a:t>
                      </a:r>
                      <a:endParaRPr lang="en-US" sz="26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Brazilian </a:t>
                      </a:r>
                      <a:r>
                        <a:rPr lang="en-US" sz="26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elodea  </a:t>
                      </a:r>
                      <a:r>
                        <a:rPr lang="en-US" sz="2600" dirty="0" smtClean="0">
                          <a:solidFill>
                            <a:srgbClr val="FF0000"/>
                          </a:solidFill>
                        </a:rPr>
                        <a:t>W</a:t>
                      </a: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	</a:t>
                      </a:r>
                      <a:endParaRPr lang="en-US" sz="26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Egeria densa</a:t>
                      </a:r>
                      <a:endParaRPr lang="en-US" sz="26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Eurasian </a:t>
                      </a:r>
                      <a:r>
                        <a:rPr lang="en-US" sz="26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watermilfoil</a:t>
                      </a:r>
                      <a:r>
                        <a:rPr lang="en-US" sz="26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sz="2600" baseline="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Myriophyllum spicatum </a:t>
                      </a:r>
                      <a:endParaRPr lang="en-US" sz="2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Giant </a:t>
                      </a:r>
                      <a:r>
                        <a:rPr lang="en-US" sz="26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Salvinia</a:t>
                      </a:r>
                      <a:r>
                        <a:rPr lang="en-US" sz="26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sz="2600" baseline="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Salvinia molesta</a:t>
                      </a:r>
                      <a:endParaRPr lang="en-US" sz="2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Hyacinth, </a:t>
                      </a:r>
                      <a:r>
                        <a:rPr lang="en-US" sz="26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water  </a:t>
                      </a:r>
                      <a:r>
                        <a:rPr lang="en-US" sz="2600" dirty="0" smtClean="0">
                          <a:solidFill>
                            <a:srgbClr val="FF0000"/>
                          </a:solidFill>
                        </a:rPr>
                        <a:t>W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Eichornia crassipes</a:t>
                      </a:r>
                      <a:endParaRPr lang="en-US" sz="2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Hydrilla</a:t>
                      </a:r>
                      <a:r>
                        <a:rPr lang="en-US" sz="26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sz="2600" baseline="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Hydrilla verticillata</a:t>
                      </a:r>
                      <a:endParaRPr lang="en-US" sz="2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Parrotfeather</a:t>
                      </a:r>
                      <a:r>
                        <a:rPr lang="en-US" sz="26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sz="26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Myriophyllum aquaticum </a:t>
                      </a:r>
                      <a:endParaRPr lang="en-US" sz="26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Yellow floating </a:t>
                      </a:r>
                      <a:r>
                        <a:rPr lang="en-US" sz="26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heart  </a:t>
                      </a:r>
                      <a:r>
                        <a:rPr lang="en-US" sz="2600" dirty="0" smtClean="0">
                          <a:solidFill>
                            <a:srgbClr val="FF0000"/>
                          </a:solidFill>
                        </a:rPr>
                        <a:t>W</a:t>
                      </a:r>
                      <a:endParaRPr lang="en-US" sz="26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Nymphoides peltata </a:t>
                      </a:r>
                      <a:endParaRPr lang="en-US" sz="26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smtClean="0"/>
              <a:t>Plant Identification:</a:t>
            </a:r>
            <a:br>
              <a:rPr lang="en-US" altLang="en-US" b="1" smtClean="0"/>
            </a:br>
            <a:r>
              <a:rPr lang="en-US" altLang="en-US" b="1" smtClean="0"/>
              <a:t>Floating Plants</a:t>
            </a:r>
          </a:p>
        </p:txBody>
      </p:sp>
    </p:spTree>
    <p:extLst>
      <p:ext uri="{BB962C8B-B14F-4D97-AF65-F5344CB8AC3E}">
        <p14:creationId xmlns:p14="http://schemas.microsoft.com/office/powerpoint/2010/main" val="7376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400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Water hyacinth</a:t>
            </a:r>
            <a:br>
              <a:rPr lang="en-US" smtClean="0"/>
            </a:br>
            <a:r>
              <a:rPr lang="en-US" sz="3000" i="1" smtClean="0"/>
              <a:t>Eichornia crassipes</a:t>
            </a:r>
            <a:endParaRPr lang="en-US" sz="300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5943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Brought from Central and South America to the Cotton States Explosion in 1884 for ornamental plants.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Among the highest growth rates known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Notorious for clogging distribution systems</a:t>
            </a:r>
          </a:p>
          <a:p>
            <a:pPr eaLnBrk="1" hangingPunct="1"/>
            <a:r>
              <a:rPr lang="en-US" sz="2400" smtClean="0"/>
              <a:t>Well known as one of the worst weeds to ever invade North America</a:t>
            </a:r>
          </a:p>
        </p:txBody>
      </p:sp>
      <p:pic>
        <p:nvPicPr>
          <p:cNvPr id="19460" name="Picture 6" descr="water_hyacinth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52400"/>
            <a:ext cx="2743200" cy="20574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1" name="Picture 8" descr="water_hyacinth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1" y="2362200"/>
            <a:ext cx="2730500" cy="44958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152400" y="1885950"/>
            <a:ext cx="5867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GENERAL NOTES</a:t>
            </a:r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-304800" y="-152399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mbria" pitchFamily="18" charset="0"/>
              </a:rPr>
              <a:t>INVASIVE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28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0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76200"/>
            <a:ext cx="9144000" cy="990600"/>
          </a:xfrm>
        </p:spPr>
        <p:txBody>
          <a:bodyPr/>
          <a:lstStyle/>
          <a:p>
            <a:pPr eaLnBrk="1" hangingPunct="1"/>
            <a:r>
              <a:rPr lang="en-US" sz="4800" smtClean="0">
                <a:latin typeface="Cambria" pitchFamily="18" charset="0"/>
              </a:rPr>
              <a:t>Giant Salvinia</a:t>
            </a:r>
          </a:p>
        </p:txBody>
      </p:sp>
      <p:pic>
        <p:nvPicPr>
          <p:cNvPr id="191491" name="Picture 3" descr="C:\Documents and Settings\GillesEl\My Documents\My Pictures\Weeds_Aquatics\Giant_Salvinia\SAMO_Momocul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838200"/>
            <a:ext cx="8991600" cy="599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581400" y="6567489"/>
            <a:ext cx="6019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b="1">
                <a:solidFill>
                  <a:srgbClr val="FCFBFA"/>
                </a:solidFill>
                <a:latin typeface="Arial" charset="0"/>
              </a:rPr>
              <a:t>Photo: University of Nevada Cooperative Extension Fact Sheet 02-69</a:t>
            </a: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-228600" y="-76199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mbria" pitchFamily="18" charset="0"/>
              </a:rPr>
              <a:t>INVASIVE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610600" cy="5638800"/>
          </a:xfrm>
        </p:spPr>
        <p:txBody>
          <a:bodyPr/>
          <a:lstStyle/>
          <a:p>
            <a:pPr eaLnBrk="1" hangingPunct="1"/>
            <a:r>
              <a:rPr lang="en-US" sz="2400" smtClean="0"/>
              <a:t>Free-floating fern with small oblong, spongy green leaves along the stem.</a:t>
            </a:r>
          </a:p>
          <a:p>
            <a:pPr eaLnBrk="1" hangingPunct="1"/>
            <a:r>
              <a:rPr lang="en-US" sz="2400" smtClean="0"/>
              <a:t>Leaves occur in whorls of 3 = 2 floating leaves and 1 submerged leaf.</a:t>
            </a:r>
          </a:p>
          <a:p>
            <a:pPr eaLnBrk="1" hangingPunct="1"/>
            <a:r>
              <a:rPr lang="en-US" sz="2400" smtClean="0"/>
              <a:t>Young plants have leaves that lie flat on the surface.  Older plant leaves become thick and curled at edges forming upright chains that form mats of floating plants.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39825"/>
          </a:xfrm>
          <a:noFill/>
        </p:spPr>
        <p:txBody>
          <a:bodyPr anchorCtr="1"/>
          <a:lstStyle/>
          <a:p>
            <a:pPr eaLnBrk="1" hangingPunct="1"/>
            <a:r>
              <a:rPr lang="en-US" smtClean="0"/>
              <a:t>Giant Salvinia - ID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7162800" y="6477001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Young Plants</a:t>
            </a:r>
          </a:p>
        </p:txBody>
      </p:sp>
      <p:pic>
        <p:nvPicPr>
          <p:cNvPr id="28677" name="Picture 7" descr="C:\Documents and Settings\GillesEl\My Documents\My Pictures\Weeds_Aquatics\Giant_Salvinia\SAMO_CloseUp_You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4191000"/>
            <a:ext cx="27432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8678" name="Picture 8" descr="C:\Documents and Settings\GillesEl\My Documents\My Pictures\Weeds_Aquatics\Giant_Salvinia\SAMO_In_Han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4211638"/>
            <a:ext cx="3505200" cy="2417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679" name="Text Box 9"/>
          <p:cNvSpPr txBox="1">
            <a:spLocks noChangeArrowheads="1"/>
          </p:cNvSpPr>
          <p:nvPr/>
        </p:nvSpPr>
        <p:spPr bwMode="auto">
          <a:xfrm>
            <a:off x="76200" y="6338889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Mature Plants</a:t>
            </a:r>
          </a:p>
        </p:txBody>
      </p:sp>
      <p:sp>
        <p:nvSpPr>
          <p:cNvPr id="28680" name="Text Box 10"/>
          <p:cNvSpPr txBox="1">
            <a:spLocks noChangeArrowheads="1"/>
          </p:cNvSpPr>
          <p:nvPr/>
        </p:nvSpPr>
        <p:spPr bwMode="auto">
          <a:xfrm>
            <a:off x="2895600" y="6673850"/>
            <a:ext cx="4038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1200">
                <a:latin typeface="Arial" charset="0"/>
              </a:rPr>
              <a:t>Photos: USDA – APHIS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4038600" cy="2011363"/>
          </a:xfrm>
        </p:spPr>
        <p:txBody>
          <a:bodyPr/>
          <a:lstStyle/>
          <a:p>
            <a:pPr eaLnBrk="1" hangingPunct="1"/>
            <a:r>
              <a:rPr lang="en-US" altLang="en-US" smtClean="0"/>
              <a:t>Yellow floating heart</a:t>
            </a:r>
          </a:p>
        </p:txBody>
      </p:sp>
      <p:pic>
        <p:nvPicPr>
          <p:cNvPr id="33795" name="Picture 4" descr="yfh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6313"/>
            <a:ext cx="91440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Content Placeholder 3" descr="271332154_9ac17eb05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-1524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56923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Yellow floating heart</a:t>
            </a:r>
            <a:br>
              <a:rPr lang="en-US" altLang="en-US" smtClean="0"/>
            </a:br>
            <a:r>
              <a:rPr lang="en-US" altLang="en-US" sz="3200" i="1" smtClean="0"/>
              <a:t>Nymphoides peltata</a:t>
            </a:r>
            <a:endParaRPr lang="en-US" altLang="en-US" sz="3200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8382000" cy="4525963"/>
          </a:xfrm>
        </p:spPr>
        <p:txBody>
          <a:bodyPr/>
          <a:lstStyle/>
          <a:p>
            <a:pPr eaLnBrk="1" hangingPunct="1"/>
            <a:r>
              <a:rPr lang="en-US" altLang="en-US" sz="2600" smtClean="0"/>
              <a:t>Escaped ornamental </a:t>
            </a:r>
          </a:p>
          <a:p>
            <a:pPr eaLnBrk="1" hangingPunct="1"/>
            <a:r>
              <a:rPr lang="en-US" altLang="en-US" sz="2600" smtClean="0"/>
              <a:t>Native to Eurasia, Japan, China and India</a:t>
            </a:r>
          </a:p>
          <a:p>
            <a:pPr eaLnBrk="1" hangingPunct="1"/>
            <a:r>
              <a:rPr lang="en-US" altLang="en-US" sz="2600" smtClean="0"/>
              <a:t>Quickly forms dense surface mats</a:t>
            </a:r>
          </a:p>
          <a:p>
            <a:pPr eaLnBrk="1" hangingPunct="1"/>
            <a:r>
              <a:rPr lang="en-US" altLang="en-US" sz="2600" smtClean="0"/>
              <a:t>Reproduces by fragments</a:t>
            </a:r>
          </a:p>
          <a:p>
            <a:pPr eaLnBrk="1" hangingPunct="1"/>
            <a:r>
              <a:rPr lang="en-US" altLang="en-US" sz="2600" smtClean="0"/>
              <a:t>Very different 5-petal flowers compared to native water lily cup flowers</a:t>
            </a:r>
          </a:p>
          <a:p>
            <a:pPr eaLnBrk="1" hangingPunct="1"/>
            <a:r>
              <a:rPr lang="en-US" altLang="en-US" sz="2600" smtClean="0"/>
              <a:t>Limited control</a:t>
            </a:r>
          </a:p>
          <a:p>
            <a:pPr lvl="1" eaLnBrk="1" hangingPunct="1"/>
            <a:r>
              <a:rPr lang="en-US" altLang="en-US" sz="2600" smtClean="0"/>
              <a:t>few applications that                            have proven effective                                        for control</a:t>
            </a:r>
          </a:p>
        </p:txBody>
      </p:sp>
      <p:pic>
        <p:nvPicPr>
          <p:cNvPr id="5" name="Picture 4" descr="CO ANS Inspection Handbook FINAL 2009 41.jpg"/>
          <p:cNvPicPr>
            <a:picLocks noChangeAspect="1"/>
          </p:cNvPicPr>
          <p:nvPr/>
        </p:nvPicPr>
        <p:blipFill>
          <a:blip r:embed="rId2" cstate="print"/>
          <a:srcRect l="60065" t="64444" r="5425" b="14445"/>
          <a:stretch>
            <a:fillRect/>
          </a:stretch>
        </p:blipFill>
        <p:spPr>
          <a:xfrm>
            <a:off x="5658853" y="4267200"/>
            <a:ext cx="3561347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-228600" y="-762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Cambria" panose="02040503050406030204" pitchFamily="18" charset="0"/>
              </a:rPr>
              <a:t>INVASIVE</a:t>
            </a:r>
          </a:p>
        </p:txBody>
      </p:sp>
    </p:spTree>
    <p:extLst>
      <p:ext uri="{BB962C8B-B14F-4D97-AF65-F5344CB8AC3E}">
        <p14:creationId xmlns:p14="http://schemas.microsoft.com/office/powerpoint/2010/main" val="920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smtClean="0"/>
              <a:t>Plant Identification:</a:t>
            </a:r>
            <a:br>
              <a:rPr lang="en-US" altLang="en-US" b="1" smtClean="0"/>
            </a:br>
            <a:r>
              <a:rPr lang="en-US" altLang="en-US" b="1" smtClean="0"/>
              <a:t>Submerged Plants</a:t>
            </a:r>
          </a:p>
        </p:txBody>
      </p:sp>
    </p:spTree>
    <p:extLst>
      <p:ext uri="{BB962C8B-B14F-4D97-AF65-F5344CB8AC3E}">
        <p14:creationId xmlns:p14="http://schemas.microsoft.com/office/powerpoint/2010/main" val="277782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:\Documents and Settings\egillespie\My Documents\My Pictures\misc\scanned\Eurasian_watermilfoil_crop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1" y="685800"/>
            <a:ext cx="4330700" cy="6172200"/>
          </a:xfrm>
          <a:noFill/>
          <a:ln w="6350">
            <a:solidFill>
              <a:srgbClr val="000000"/>
            </a:solidFill>
          </a:ln>
        </p:spPr>
      </p:pic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0" y="-11430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Cambria" pitchFamily="18" charset="0"/>
              </a:rPr>
              <a:t>EURASIAN WATERMILFOIL</a:t>
            </a:r>
          </a:p>
        </p:txBody>
      </p:sp>
      <p:pic>
        <p:nvPicPr>
          <p:cNvPr id="66564" name="Picture 5" descr="C:\Documents and Settings\egillespie\My Documents\My Pictures\misc\EWMF\MYSP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666750"/>
            <a:ext cx="4267200" cy="27622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6565" name="Picture 6" descr="D:\My_Pictures\Work\2005_Aquatics\Boulder_Hopspital_Creek_052605\P52505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886200"/>
            <a:ext cx="44196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6566" name="AutoShape 7"/>
          <p:cNvSpPr>
            <a:spLocks noChangeArrowheads="1"/>
          </p:cNvSpPr>
          <p:nvPr/>
        </p:nvSpPr>
        <p:spPr bwMode="auto">
          <a:xfrm>
            <a:off x="1600200" y="5257800"/>
            <a:ext cx="9906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7240589" y="6629400"/>
            <a:ext cx="19976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>
                <a:latin typeface="Arial" charset="0"/>
              </a:rPr>
              <a:t>Joseph DiTomaso, UC Davis</a:t>
            </a:r>
          </a:p>
        </p:txBody>
      </p:sp>
      <p:sp>
        <p:nvSpPr>
          <p:cNvPr id="66568" name="Rectangle 9"/>
          <p:cNvSpPr>
            <a:spLocks noGrp="1" noChangeArrowheads="1"/>
          </p:cNvSpPr>
          <p:nvPr>
            <p:ph type="title"/>
          </p:nvPr>
        </p:nvSpPr>
        <p:spPr>
          <a:xfrm>
            <a:off x="-1600200" y="3048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i="1" smtClean="0"/>
              <a:t>Myriophyllum spicatum</a:t>
            </a:r>
          </a:p>
        </p:txBody>
      </p:sp>
      <p:sp>
        <p:nvSpPr>
          <p:cNvPr id="66569" name="TextBox 8"/>
          <p:cNvSpPr txBox="1">
            <a:spLocks noChangeArrowheads="1"/>
          </p:cNvSpPr>
          <p:nvPr/>
        </p:nvSpPr>
        <p:spPr bwMode="auto">
          <a:xfrm>
            <a:off x="-152400" y="542926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mbria" pitchFamily="18" charset="0"/>
              </a:rPr>
              <a:t>INVASIVE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Eurasian watermilfoil</a:t>
            </a:r>
            <a:br>
              <a:rPr lang="en-US" smtClean="0"/>
            </a:br>
            <a:r>
              <a:rPr lang="en-US" sz="3000" i="1" smtClean="0"/>
              <a:t>Myriophyllum spicatum</a:t>
            </a:r>
            <a:endParaRPr lang="en-US" sz="3000" smtClean="0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Submerged, rooted, perennial, dicot</a:t>
            </a:r>
          </a:p>
          <a:p>
            <a:pPr eaLnBrk="1" hangingPunct="1"/>
            <a:r>
              <a:rPr lang="en-US" sz="2800" smtClean="0"/>
              <a:t>Long branching underwater stems</a:t>
            </a:r>
          </a:p>
          <a:p>
            <a:pPr eaLnBrk="1" hangingPunct="1"/>
            <a:r>
              <a:rPr lang="en-US" sz="2800" smtClean="0"/>
              <a:t>Feathery leaves in whorls of 4-5</a:t>
            </a:r>
          </a:p>
          <a:p>
            <a:pPr eaLnBrk="1" hangingPunct="1"/>
            <a:r>
              <a:rPr lang="en-US" sz="2800" smtClean="0"/>
              <a:t>Leaves have 11-21 pairs of leaflets</a:t>
            </a:r>
          </a:p>
          <a:p>
            <a:pPr lvl="1" eaLnBrk="1" hangingPunct="1"/>
            <a:r>
              <a:rPr lang="en-US" sz="2400" smtClean="0"/>
              <a:t>Closely spaced</a:t>
            </a:r>
          </a:p>
          <a:p>
            <a:pPr lvl="1" eaLnBrk="1" hangingPunct="1"/>
            <a:r>
              <a:rPr lang="en-US" sz="2400" smtClean="0"/>
              <a:t>½ inch in length</a:t>
            </a:r>
          </a:p>
          <a:p>
            <a:pPr lvl="1" eaLnBrk="1" hangingPunct="1"/>
            <a:r>
              <a:rPr lang="en-US" sz="2400" smtClean="0"/>
              <a:t>Blunt or Flat Tip</a:t>
            </a:r>
          </a:p>
          <a:p>
            <a:pPr eaLnBrk="1" hangingPunct="1"/>
            <a:r>
              <a:rPr lang="en-US" sz="2800" smtClean="0"/>
              <a:t>Collapses out of water</a:t>
            </a:r>
          </a:p>
        </p:txBody>
      </p:sp>
      <p:sp>
        <p:nvSpPr>
          <p:cNvPr id="70660" name="TextBox 7"/>
          <p:cNvSpPr txBox="1">
            <a:spLocks noChangeArrowheads="1"/>
          </p:cNvSpPr>
          <p:nvPr/>
        </p:nvSpPr>
        <p:spPr bwMode="auto">
          <a:xfrm>
            <a:off x="8382000" y="1019176"/>
            <a:ext cx="1066800" cy="276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/>
              <a:t>Page 88</a:t>
            </a:r>
          </a:p>
        </p:txBody>
      </p:sp>
      <p:pic>
        <p:nvPicPr>
          <p:cNvPr id="70661" name="Picture 8" descr="ANS Pocket Guide #5a - 1 1.jpg"/>
          <p:cNvPicPr>
            <a:picLocks noChangeAspect="1"/>
          </p:cNvPicPr>
          <p:nvPr/>
        </p:nvPicPr>
        <p:blipFill>
          <a:blip r:embed="rId2"/>
          <a:srcRect l="35403" t="17778" r="34546" b="17778"/>
          <a:stretch>
            <a:fillRect/>
          </a:stretch>
        </p:blipFill>
        <p:spPr bwMode="auto">
          <a:xfrm>
            <a:off x="8382000" y="0"/>
            <a:ext cx="711200" cy="1041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0662" name="TextBox 5"/>
          <p:cNvSpPr txBox="1">
            <a:spLocks noChangeArrowheads="1"/>
          </p:cNvSpPr>
          <p:nvPr/>
        </p:nvSpPr>
        <p:spPr bwMode="auto">
          <a:xfrm>
            <a:off x="152400" y="1352550"/>
            <a:ext cx="5867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IDENTIFICATION</a:t>
            </a:r>
          </a:p>
        </p:txBody>
      </p:sp>
      <p:pic>
        <p:nvPicPr>
          <p:cNvPr id="7" name="Picture 2" descr="MILFOILLEAFWHORLlr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1" y="4038600"/>
            <a:ext cx="3337513" cy="2617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E:\DCIM\100OLYMP\PA280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E:\DCIM\100OLYMP\PA280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coontail Ceratophyllum demers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2"/>
          <p:cNvSpPr txBox="1">
            <a:spLocks noChangeArrowheads="1"/>
          </p:cNvSpPr>
          <p:nvPr/>
        </p:nvSpPr>
        <p:spPr bwMode="auto">
          <a:xfrm>
            <a:off x="-457200" y="-762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B050"/>
                </a:solidFill>
                <a:latin typeface="Cambria" panose="02040503050406030204" pitchFamily="18" charset="0"/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417717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DCIM\100OLYMP\P6050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Coontail</a:t>
            </a:r>
            <a:br>
              <a:rPr lang="en-US" altLang="en-US" smtClean="0"/>
            </a:br>
            <a:r>
              <a:rPr lang="en-US" altLang="en-US" sz="2800" i="1" smtClean="0"/>
              <a:t>Ceratophyllum demersum</a:t>
            </a:r>
            <a:br>
              <a:rPr lang="en-US" altLang="en-US" sz="2800" i="1" smtClean="0"/>
            </a:br>
            <a:r>
              <a:rPr lang="en-US" altLang="en-US" sz="2800" i="1" smtClean="0"/>
              <a:t>Ceratophyllaceae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209800"/>
            <a:ext cx="44958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Firm, Forked Leaves in whorls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Leaf margins fine toothed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Often mistaken for a watermilfoil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Dichotomously branched leaves are the key to ID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Densely grouped at the stem apex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</p:txBody>
      </p:sp>
      <p:pic>
        <p:nvPicPr>
          <p:cNvPr id="86020" name="Picture 5" descr="E:\Elizabeth\aquatics\Research\cerde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75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73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Parrotfeather</a:t>
            </a:r>
            <a:br>
              <a:rPr lang="en-US" altLang="en-US" smtClean="0"/>
            </a:br>
            <a:r>
              <a:rPr lang="en-US" altLang="en-US" sz="2800" i="1" smtClean="0"/>
              <a:t>Myriophyllum aquaticum</a:t>
            </a:r>
            <a:br>
              <a:rPr lang="en-US" altLang="en-US" sz="2800" i="1" smtClean="0"/>
            </a:br>
            <a:r>
              <a:rPr lang="en-US" altLang="en-US" sz="2800" i="1" smtClean="0"/>
              <a:t>Haloragaceae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362200"/>
            <a:ext cx="38862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Introduced from South American for aquariums in late 1800’s.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Plants usually emerged with stems up to 5 m long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Usually in warm temperate to tropical climates</a:t>
            </a:r>
          </a:p>
        </p:txBody>
      </p:sp>
      <p:pic>
        <p:nvPicPr>
          <p:cNvPr id="82948" name="Picture 5" descr="E:\Elizabeth\aquatics\Research\Parrotfeath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92475"/>
            <a:ext cx="48768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6" descr="E:\Elizabeth\aquatics\Research\parrotfeath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228600"/>
            <a:ext cx="248602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TextBox 5"/>
          <p:cNvSpPr txBox="1">
            <a:spLocks noChangeArrowheads="1"/>
          </p:cNvSpPr>
          <p:nvPr/>
        </p:nvSpPr>
        <p:spPr bwMode="auto">
          <a:xfrm>
            <a:off x="-228600" y="-762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Cambria" panose="02040503050406030204" pitchFamily="18" charset="0"/>
              </a:rPr>
              <a:t>INVASIVE</a:t>
            </a:r>
          </a:p>
        </p:txBody>
      </p:sp>
    </p:spTree>
    <p:extLst>
      <p:ext uri="{BB962C8B-B14F-4D97-AF65-F5344CB8AC3E}">
        <p14:creationId xmlns:p14="http://schemas.microsoft.com/office/powerpoint/2010/main" val="32395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Parrotfeather</a:t>
            </a:r>
            <a:br>
              <a:rPr lang="en-US" altLang="en-US" smtClean="0"/>
            </a:br>
            <a:r>
              <a:rPr lang="en-US" altLang="en-US" sz="2800" i="1" smtClean="0"/>
              <a:t>Myriophyllum aquaticum</a:t>
            </a:r>
            <a:br>
              <a:rPr lang="en-US" altLang="en-US" sz="2800" i="1" smtClean="0"/>
            </a:br>
            <a:r>
              <a:rPr lang="en-US" altLang="en-US" sz="2800" i="1" smtClean="0"/>
              <a:t>Haloragaceae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057400"/>
            <a:ext cx="441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5-6 Leaves Whorled Around the Stem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Flattened midrib that is usually wider than leaflets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Leaflets 20-30 pairs/leaf – up to 7 mm long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Stems light gray-green to red.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Seedlings rarely observed outside of the native range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</p:txBody>
      </p:sp>
      <p:pic>
        <p:nvPicPr>
          <p:cNvPr id="83972" name="Picture 5" descr="04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3622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05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812800"/>
            <a:ext cx="91821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800" dirty="0">
                <a:solidFill>
                  <a:srgbClr val="02A060"/>
                </a:solidFill>
                <a:latin typeface="Baskerville Old Face" pitchFamily="18" charset="0"/>
                <a:ea typeface="+mj-ea"/>
                <a:cs typeface="+mj-cs"/>
              </a:rPr>
              <a:t>African elodea</a:t>
            </a:r>
          </a:p>
        </p:txBody>
      </p:sp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-304800" y="-66675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Cambria" panose="02040503050406030204" pitchFamily="18" charset="0"/>
              </a:rPr>
              <a:t>INVASIVE</a:t>
            </a:r>
          </a:p>
        </p:txBody>
      </p:sp>
    </p:spTree>
    <p:extLst>
      <p:ext uri="{BB962C8B-B14F-4D97-AF65-F5344CB8AC3E}">
        <p14:creationId xmlns:p14="http://schemas.microsoft.com/office/powerpoint/2010/main" val="10489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African elodea</a:t>
            </a:r>
            <a:br>
              <a:rPr lang="en-US" altLang="en-US" smtClean="0"/>
            </a:br>
            <a:r>
              <a:rPr lang="en-US" altLang="en-US" sz="3200" i="1" smtClean="0"/>
              <a:t>Lagarosiphon major</a:t>
            </a:r>
            <a:endParaRPr lang="en-US" altLang="en-US" sz="3200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600200" y="1722438"/>
            <a:ext cx="7543800" cy="4525962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INVASIVE - Not known to USA</a:t>
            </a:r>
          </a:p>
          <a:p>
            <a:pPr eaLnBrk="1" hangingPunct="1"/>
            <a:r>
              <a:rPr lang="en-US" altLang="en-US" sz="2800" smtClean="0"/>
              <a:t>Threat to High Elevations – Native to Africa</a:t>
            </a:r>
          </a:p>
          <a:p>
            <a:pPr eaLnBrk="1" hangingPunct="1"/>
            <a:r>
              <a:rPr lang="en-US" altLang="en-US" sz="2800" smtClean="0"/>
              <a:t>Rapid growth rate</a:t>
            </a:r>
          </a:p>
          <a:p>
            <a:pPr eaLnBrk="1" hangingPunct="1"/>
            <a:r>
              <a:rPr lang="en-US" altLang="en-US" sz="2800" smtClean="0"/>
              <a:t>Major economic impacts to power industry and recreation in New Zealand and England</a:t>
            </a:r>
          </a:p>
          <a:p>
            <a:pPr eaLnBrk="1" hangingPunct="1"/>
            <a:r>
              <a:rPr lang="en-US" altLang="en-US" sz="2800" smtClean="0"/>
              <a:t>Federally listed noxious weed - USDA</a:t>
            </a:r>
          </a:p>
          <a:p>
            <a:pPr eaLnBrk="1" hangingPunct="1"/>
            <a:r>
              <a:rPr lang="en-US" altLang="en-US" sz="2800" smtClean="0"/>
              <a:t>Prohibited in 12 states!</a:t>
            </a:r>
          </a:p>
        </p:txBody>
      </p:sp>
      <p:pic>
        <p:nvPicPr>
          <p:cNvPr id="41988" name="Picture 3" descr="hydcom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3" t="24896"/>
          <a:stretch>
            <a:fillRect/>
          </a:stretch>
        </p:blipFill>
        <p:spPr bwMode="auto">
          <a:xfrm>
            <a:off x="76200" y="685800"/>
            <a:ext cx="1447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-228600" y="-762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Cambria" panose="02040503050406030204" pitchFamily="18" charset="0"/>
              </a:rPr>
              <a:t>INVASIVE</a:t>
            </a:r>
          </a:p>
        </p:txBody>
      </p:sp>
    </p:spTree>
    <p:extLst>
      <p:ext uri="{BB962C8B-B14F-4D97-AF65-F5344CB8AC3E}">
        <p14:creationId xmlns:p14="http://schemas.microsoft.com/office/powerpoint/2010/main" val="22596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Brazilian Egeria</a:t>
            </a:r>
          </a:p>
        </p:txBody>
      </p:sp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228600" y="2209800"/>
            <a:ext cx="464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en-US" altLang="en-US" sz="2800">
                <a:latin typeface="Lucida Sans" pitchFamily="34" charset="0"/>
              </a:rPr>
              <a:t>Flowers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800">
                <a:latin typeface="Lucida Sans" pitchFamily="34" charset="0"/>
              </a:rPr>
              <a:t>June - October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800">
                <a:latin typeface="Lucida Sans" pitchFamily="34" charset="0"/>
              </a:rPr>
              <a:t>Frequent flowers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800">
                <a:latin typeface="Lucida Sans" pitchFamily="34" charset="0"/>
              </a:rPr>
              <a:t>Glossy white petals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800">
                <a:latin typeface="Lucida Sans" pitchFamily="34" charset="0"/>
              </a:rPr>
              <a:t>Appear wrinkled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800">
                <a:latin typeface="Lucida Sans" pitchFamily="34" charset="0"/>
              </a:rPr>
              <a:t> Insect pollinated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endParaRPr lang="en-US" altLang="en-US" sz="2800">
              <a:latin typeface="Lucida Sans" pitchFamily="34" charset="0"/>
            </a:endParaRPr>
          </a:p>
        </p:txBody>
      </p:sp>
      <p:pic>
        <p:nvPicPr>
          <p:cNvPr id="45060" name="Picture 7" descr="eg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42862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3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Brazilian Egeria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4648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Leaves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Sessile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Linear to Lanceolate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Whorled 3-6 (# unreliable)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Margins minutely toothed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 Visible with low magnification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Midvein smooth</a:t>
            </a:r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</p:txBody>
      </p:sp>
      <p:pic>
        <p:nvPicPr>
          <p:cNvPr id="44036" name="Picture 8" descr="smege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676400"/>
            <a:ext cx="4089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lodea-hydrilla-egeria_HU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1"/>
            <a:ext cx="92964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Common Native Elodea</a:t>
            </a:r>
            <a:br>
              <a:rPr lang="en-US" smtClean="0"/>
            </a:br>
            <a:r>
              <a:rPr lang="en-US" sz="3000" i="1" smtClean="0"/>
              <a:t>Elodea canadensis</a:t>
            </a:r>
            <a:br>
              <a:rPr lang="en-US" sz="3000" i="1" smtClean="0"/>
            </a:br>
            <a:r>
              <a:rPr lang="en-US" sz="3000" i="1" smtClean="0"/>
              <a:t>Hydrocharitaceae</a:t>
            </a:r>
            <a:endParaRPr lang="en-US" sz="3000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85800" y="2590800"/>
            <a:ext cx="7772400" cy="4495800"/>
          </a:xfrm>
        </p:spPr>
        <p:txBody>
          <a:bodyPr/>
          <a:lstStyle/>
          <a:p>
            <a:pPr eaLnBrk="1" hangingPunct="1"/>
            <a:r>
              <a:rPr lang="en-US" sz="2400" smtClean="0"/>
              <a:t>Common plant that is often mistaken for invaders – african and brazilian egeria and hydrilla.</a:t>
            </a:r>
          </a:p>
          <a:p>
            <a:pPr eaLnBrk="1" hangingPunct="1"/>
            <a:r>
              <a:rPr lang="en-US" sz="2400" smtClean="0"/>
              <a:t>Beneficial fish habitat</a:t>
            </a:r>
          </a:p>
          <a:p>
            <a:pPr eaLnBrk="1" hangingPunct="1"/>
            <a:r>
              <a:rPr lang="en-US" sz="2400" smtClean="0"/>
              <a:t>Nutritionally valuable                                        for waterfowl</a:t>
            </a:r>
          </a:p>
        </p:txBody>
      </p:sp>
      <p:pic>
        <p:nvPicPr>
          <p:cNvPr id="37892" name="Picture 3" descr="Elodea_canadensis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6576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-457200" y="-76199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Cambria" pitchFamily="18" charset="0"/>
              </a:rPr>
              <a:t>NATIVE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66800" y="381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Buttercup</a:t>
            </a:r>
            <a:br>
              <a:rPr lang="en-US" smtClean="0"/>
            </a:br>
            <a:r>
              <a:rPr lang="en-US" sz="3000" i="1" smtClean="0"/>
              <a:t>Ranunculus sp.</a:t>
            </a:r>
            <a:br>
              <a:rPr lang="en-US" sz="3000" i="1" smtClean="0"/>
            </a:br>
            <a:r>
              <a:rPr lang="en-US" sz="3000" i="1" smtClean="0"/>
              <a:t>Ranunculaceae</a:t>
            </a:r>
          </a:p>
        </p:txBody>
      </p:sp>
      <p:sp>
        <p:nvSpPr>
          <p:cNvPr id="88067" name="Content Placeholder 4"/>
          <p:cNvSpPr>
            <a:spLocks noGrp="1"/>
          </p:cNvSpPr>
          <p:nvPr>
            <p:ph idx="1"/>
          </p:nvPr>
        </p:nvSpPr>
        <p:spPr>
          <a:xfrm>
            <a:off x="685800" y="2743200"/>
            <a:ext cx="7772400" cy="4495800"/>
          </a:xfrm>
        </p:spPr>
        <p:txBody>
          <a:bodyPr/>
          <a:lstStyle/>
          <a:p>
            <a:pPr eaLnBrk="1" hangingPunct="1"/>
            <a:r>
              <a:rPr lang="en-US" smtClean="0"/>
              <a:t>Many terrestrial species and 2-3 aquatic species</a:t>
            </a:r>
          </a:p>
          <a:p>
            <a:pPr eaLnBrk="1" hangingPunct="1"/>
            <a:r>
              <a:rPr lang="en-US" smtClean="0"/>
              <a:t>Deeply dissected submerged leaves </a:t>
            </a:r>
          </a:p>
          <a:p>
            <a:pPr eaLnBrk="1" hangingPunct="1"/>
            <a:r>
              <a:rPr lang="en-US" smtClean="0"/>
              <a:t>Dainty white flowers with yellow centers rest on the waters surface.</a:t>
            </a:r>
          </a:p>
          <a:p>
            <a:pPr eaLnBrk="1" hangingPunct="1"/>
            <a:endParaRPr lang="en-US" smtClean="0"/>
          </a:p>
        </p:txBody>
      </p:sp>
      <p:pic>
        <p:nvPicPr>
          <p:cNvPr id="88068" name="Picture 5" descr="IMG_09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TextBox 5"/>
          <p:cNvSpPr txBox="1">
            <a:spLocks noChangeArrowheads="1"/>
          </p:cNvSpPr>
          <p:nvPr/>
        </p:nvSpPr>
        <p:spPr bwMode="auto">
          <a:xfrm>
            <a:off x="-457200" y="-76199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Cambria" pitchFamily="18" charset="0"/>
              </a:rPr>
              <a:t>NATIVE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003366"/>
                </a:solidFill>
                <a:latin typeface="Cambria" panose="02040503050406030204" pitchFamily="18" charset="0"/>
              </a:rPr>
              <a:t>Role of Aquatic Plants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685800" y="3463925"/>
            <a:ext cx="79375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latin typeface="Lucida Sans" pitchFamily="34" charset="0"/>
              </a:rPr>
              <a:t> A source of dissolved oxygen (O</a:t>
            </a:r>
            <a:r>
              <a:rPr lang="en-US" altLang="en-US" sz="2000" baseline="-25000">
                <a:latin typeface="Lucida Sans" pitchFamily="34" charset="0"/>
              </a:rPr>
              <a:t>2</a:t>
            </a:r>
            <a:r>
              <a:rPr lang="en-US" altLang="en-US" sz="2000">
                <a:latin typeface="Lucida Sans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latin typeface="Lucida Sans" pitchFamily="34" charset="0"/>
              </a:rPr>
              <a:t> A sink for Carbon Dioxide (CO</a:t>
            </a:r>
            <a:r>
              <a:rPr lang="en-US" altLang="en-US" sz="2000" baseline="-25000">
                <a:latin typeface="Lucida Sans" pitchFamily="34" charset="0"/>
              </a:rPr>
              <a:t>2</a:t>
            </a:r>
            <a:r>
              <a:rPr lang="en-US" altLang="en-US" sz="2000">
                <a:latin typeface="Lucida Sans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latin typeface="Lucida Sans" pitchFamily="34" charset="0"/>
              </a:rPr>
              <a:t> Bank, bed and shoreline protection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latin typeface="Lucida Sans" pitchFamily="34" charset="0"/>
              </a:rPr>
              <a:t>Habitat for macroinvertebrates and fish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latin typeface="Lucida Sans" pitchFamily="34" charset="0"/>
              </a:rPr>
              <a:t> Food for waterfowl and animals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latin typeface="Lucida Sans" pitchFamily="34" charset="0"/>
              </a:rPr>
              <a:t> Nutrient cycling and slowing of sediment transport</a:t>
            </a:r>
          </a:p>
        </p:txBody>
      </p:sp>
      <p:pic>
        <p:nvPicPr>
          <p:cNvPr id="45061" name="Picture 5" descr="04_2ph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2209800"/>
            <a:ext cx="25225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225425" y="2046288"/>
            <a:ext cx="55657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i="1">
                <a:latin typeface="Lucida Sans" pitchFamily="34" charset="0"/>
              </a:rPr>
              <a:t>Aquatic macrophytes benefit the system as:</a:t>
            </a:r>
          </a:p>
        </p:txBody>
      </p:sp>
    </p:spTree>
    <p:extLst>
      <p:ext uri="{BB962C8B-B14F-4D97-AF65-F5344CB8AC3E}">
        <p14:creationId xmlns:p14="http://schemas.microsoft.com/office/powerpoint/2010/main" val="86295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IMG_1005.JPG"/>
          <p:cNvPicPr>
            <a:picLocks noChangeAspect="1"/>
          </p:cNvPicPr>
          <p:nvPr/>
        </p:nvPicPr>
        <p:blipFill>
          <a:blip r:embed="rId2"/>
          <a:srcRect l="22223" t="29671" b="164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Pondweeds</a:t>
            </a:r>
            <a:br>
              <a:rPr lang="en-US" altLang="en-US" smtClean="0"/>
            </a:br>
            <a:r>
              <a:rPr lang="en-US" altLang="en-US" sz="3200" i="1" smtClean="0"/>
              <a:t>Potomogeton sp.</a:t>
            </a:r>
            <a:br>
              <a:rPr lang="en-US" altLang="en-US" sz="3200" i="1" smtClean="0"/>
            </a:br>
            <a:r>
              <a:rPr lang="en-US" altLang="en-US" sz="3200" i="1" smtClean="0"/>
              <a:t>Potomogetonaceae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09800"/>
            <a:ext cx="5791200" cy="44958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16 species in </a:t>
            </a:r>
            <a:r>
              <a:rPr lang="en-US" altLang="en-US" sz="2400" i="1" smtClean="0"/>
              <a:t>Colorado Flora</a:t>
            </a:r>
            <a:r>
              <a:rPr lang="en-US" altLang="en-US" sz="2400" smtClean="0"/>
              <a:t> </a:t>
            </a:r>
          </a:p>
          <a:p>
            <a:pPr eaLnBrk="1" hangingPunct="1"/>
            <a:r>
              <a:rPr lang="en-US" altLang="en-US" sz="2400" smtClean="0"/>
              <a:t>Highly plastic</a:t>
            </a:r>
          </a:p>
          <a:p>
            <a:pPr eaLnBrk="1" hangingPunct="1"/>
            <a:r>
              <a:rPr lang="en-US" altLang="en-US" sz="2400" smtClean="0"/>
              <a:t>Widespread</a:t>
            </a:r>
          </a:p>
          <a:p>
            <a:pPr eaLnBrk="1" hangingPunct="1"/>
            <a:r>
              <a:rPr lang="en-US" altLang="en-US" sz="2400" smtClean="0"/>
              <a:t>Submerged completely</a:t>
            </a:r>
          </a:p>
          <a:p>
            <a:pPr eaLnBrk="1" hangingPunct="1"/>
            <a:r>
              <a:rPr lang="en-US" altLang="en-US" sz="2400" smtClean="0"/>
              <a:t>Submerged with floating leaves</a:t>
            </a:r>
          </a:p>
          <a:p>
            <a:pPr eaLnBrk="1" hangingPunct="1"/>
            <a:r>
              <a:rPr lang="en-US" altLang="en-US" sz="2400" smtClean="0"/>
              <a:t>Broad leaf &amp; narrow leaf species</a:t>
            </a:r>
          </a:p>
          <a:p>
            <a:pPr eaLnBrk="1" hangingPunct="1"/>
            <a:r>
              <a:rPr lang="en-US" altLang="en-US" sz="2400" smtClean="0"/>
              <a:t>Native &amp; Exotic species</a:t>
            </a:r>
          </a:p>
          <a:p>
            <a:pPr eaLnBrk="1" hangingPunct="1"/>
            <a:r>
              <a:rPr lang="en-US" altLang="en-US" sz="2400" smtClean="0"/>
              <a:t>Natives are a very important family for wildlife food and habitat</a:t>
            </a:r>
          </a:p>
          <a:p>
            <a:pPr eaLnBrk="1" hangingPunct="1"/>
            <a:r>
              <a:rPr lang="en-US" altLang="en-US" sz="2400" smtClean="0"/>
              <a:t>Alternate Leaves.</a:t>
            </a:r>
          </a:p>
        </p:txBody>
      </p:sp>
      <p:pic>
        <p:nvPicPr>
          <p:cNvPr id="57348" name="Picture 5" descr="E:\Elizabeth\aquatics\Research\pot_a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2819400"/>
            <a:ext cx="29670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 descr="E:\Elizabeth\aquatics\Research\potamogeton_alpinus_a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7" descr="E:\Elizabeth\aquatics\Research\potamogeton_spik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0"/>
            <a:ext cx="23495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Box 6"/>
          <p:cNvSpPr txBox="1">
            <a:spLocks noChangeArrowheads="1"/>
          </p:cNvSpPr>
          <p:nvPr/>
        </p:nvSpPr>
        <p:spPr bwMode="auto">
          <a:xfrm>
            <a:off x="6934200" y="1828800"/>
            <a:ext cx="2209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B050"/>
                </a:solidFill>
                <a:latin typeface="Cambria" panose="02040503050406030204" pitchFamily="18" charset="0"/>
              </a:rPr>
              <a:t>NATIVE &amp; </a:t>
            </a:r>
            <a:r>
              <a:rPr lang="en-US" altLang="en-US" sz="2800" b="1">
                <a:solidFill>
                  <a:srgbClr val="FF0000"/>
                </a:solidFill>
                <a:latin typeface="Cambria" panose="02040503050406030204" pitchFamily="18" charset="0"/>
              </a:rPr>
              <a:t>INVASIVE</a:t>
            </a:r>
          </a:p>
        </p:txBody>
      </p:sp>
    </p:spTree>
    <p:extLst>
      <p:ext uri="{BB962C8B-B14F-4D97-AF65-F5344CB8AC3E}">
        <p14:creationId xmlns:p14="http://schemas.microsoft.com/office/powerpoint/2010/main" val="38344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Broad Leaf Pondweeds</a:t>
            </a:r>
            <a:endParaRPr lang="en-US" altLang="en-US" sz="3600" smtClean="0"/>
          </a:p>
        </p:txBody>
      </p:sp>
      <p:sp>
        <p:nvSpPr>
          <p:cNvPr id="61443" name="Text Box 14"/>
          <p:cNvSpPr txBox="1">
            <a:spLocks noChangeArrowheads="1"/>
          </p:cNvSpPr>
          <p:nvPr/>
        </p:nvSpPr>
        <p:spPr bwMode="auto">
          <a:xfrm>
            <a:off x="4191000" y="3962400"/>
            <a:ext cx="4648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200" i="1"/>
              <a:t>Potamogeton illinoensis</a:t>
            </a:r>
          </a:p>
        </p:txBody>
      </p:sp>
      <p:pic>
        <p:nvPicPr>
          <p:cNvPr id="61444" name="Picture 9" descr="PotaAmpliInsitu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10" descr="lrPotamogeton_nodosus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19600"/>
            <a:ext cx="357822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1" descr="6151_IMG008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1430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14"/>
          <p:cNvSpPr txBox="1">
            <a:spLocks noChangeArrowheads="1"/>
          </p:cNvSpPr>
          <p:nvPr/>
        </p:nvSpPr>
        <p:spPr bwMode="auto">
          <a:xfrm>
            <a:off x="304800" y="3763963"/>
            <a:ext cx="4648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i="1"/>
              <a:t>Potamogeton amplifolius</a:t>
            </a:r>
          </a:p>
        </p:txBody>
      </p:sp>
      <p:sp>
        <p:nvSpPr>
          <p:cNvPr id="61448" name="Text Box 14"/>
          <p:cNvSpPr txBox="1">
            <a:spLocks noChangeArrowheads="1"/>
          </p:cNvSpPr>
          <p:nvPr/>
        </p:nvSpPr>
        <p:spPr bwMode="auto">
          <a:xfrm>
            <a:off x="5943600" y="6172200"/>
            <a:ext cx="4648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i="1"/>
              <a:t>Potamogeton nodosus</a:t>
            </a:r>
          </a:p>
        </p:txBody>
      </p:sp>
      <p:sp>
        <p:nvSpPr>
          <p:cNvPr id="61449" name="TextBox 8"/>
          <p:cNvSpPr txBox="1">
            <a:spLocks noChangeArrowheads="1"/>
          </p:cNvSpPr>
          <p:nvPr/>
        </p:nvSpPr>
        <p:spPr bwMode="auto">
          <a:xfrm>
            <a:off x="-457200" y="-762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B050"/>
                </a:solidFill>
                <a:latin typeface="Cambria" panose="02040503050406030204" pitchFamily="18" charset="0"/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127790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Narrow Leaf Pondweeds</a:t>
            </a:r>
            <a:endParaRPr lang="en-US" sz="3600" smtClean="0"/>
          </a:p>
        </p:txBody>
      </p:sp>
      <p:pic>
        <p:nvPicPr>
          <p:cNvPr id="60419" name="Picture 8" descr="E:\Elizabeth\aquatics\Research\pot_filiormis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9" y="762000"/>
            <a:ext cx="4113212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9" descr="E:\Elizabeth\aquatics\Research\sego_potamogeton_pectinatus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700464"/>
            <a:ext cx="4800600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10" descr="E:\Elizabeth\aquatics\Research\sego_potamogeton_pectinatus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1" y="762001"/>
            <a:ext cx="3587751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11" descr="E:\Elizabeth\aquatics\Research\pot_gramineu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4133850"/>
            <a:ext cx="27432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Text Box 12"/>
          <p:cNvSpPr txBox="1">
            <a:spLocks noChangeArrowheads="1"/>
          </p:cNvSpPr>
          <p:nvPr/>
        </p:nvSpPr>
        <p:spPr bwMode="auto">
          <a:xfrm>
            <a:off x="0" y="3733800"/>
            <a:ext cx="3200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/>
              <a:t>Potamogeton foliosus</a:t>
            </a:r>
          </a:p>
        </p:txBody>
      </p:sp>
      <p:sp>
        <p:nvSpPr>
          <p:cNvPr id="60424" name="Text Box 13"/>
          <p:cNvSpPr txBox="1">
            <a:spLocks noChangeArrowheads="1"/>
          </p:cNvSpPr>
          <p:nvPr/>
        </p:nvSpPr>
        <p:spPr bwMode="auto">
          <a:xfrm>
            <a:off x="228600" y="6400800"/>
            <a:ext cx="3200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/>
              <a:t>Potamogeton gramineus</a:t>
            </a:r>
          </a:p>
        </p:txBody>
      </p:sp>
      <p:sp>
        <p:nvSpPr>
          <p:cNvPr id="60425" name="Text Box 14"/>
          <p:cNvSpPr txBox="1">
            <a:spLocks noChangeArrowheads="1"/>
          </p:cNvSpPr>
          <p:nvPr/>
        </p:nvSpPr>
        <p:spPr bwMode="auto">
          <a:xfrm>
            <a:off x="4495800" y="3276601"/>
            <a:ext cx="4648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/>
              <a:t>Potamogeton pectinatus </a:t>
            </a:r>
          </a:p>
        </p:txBody>
      </p:sp>
      <p:sp>
        <p:nvSpPr>
          <p:cNvPr id="60426" name="TextBox 9"/>
          <p:cNvSpPr txBox="1">
            <a:spLocks noChangeArrowheads="1"/>
          </p:cNvSpPr>
          <p:nvPr/>
        </p:nvSpPr>
        <p:spPr bwMode="auto">
          <a:xfrm>
            <a:off x="-457200" y="-66674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Cambria" pitchFamily="18" charset="0"/>
              </a:rPr>
              <a:t>NATIVE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E:\DCIM\100OLYMP\PA280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E:\DCIM\100OLYMP\PA280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E:\DCIM\100OLYMP\PA280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E:\DCIM\100OLYMP\PA280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“Water Weeds and Algae” – Applied Biochemists</a:t>
            </a:r>
          </a:p>
          <a:p>
            <a:r>
              <a:rPr lang="en-US" dirty="0" smtClean="0"/>
              <a:t>2. “Aquatic and Riparian Weeds of the West” – </a:t>
            </a:r>
            <a:r>
              <a:rPr lang="en-US" dirty="0" err="1" smtClean="0"/>
              <a:t>Ditomaso</a:t>
            </a:r>
            <a:endParaRPr lang="en-US" dirty="0" smtClean="0"/>
          </a:p>
          <a:p>
            <a:r>
              <a:rPr lang="en-US" dirty="0" smtClean="0"/>
              <a:t>3. Elizabeth Brown – </a:t>
            </a:r>
            <a:r>
              <a:rPr lang="en-US" dirty="0" smtClean="0">
                <a:hlinkClick r:id="rId2"/>
              </a:rPr>
              <a:t>elizabeth.brown@co.state.us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DCIM\100OLYMP\P609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r>
              <a:rPr lang="en-US" altLang="en-US" smtClean="0"/>
              <a:t>How Many Plants Are Too Many?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7315200" cy="4495800"/>
          </a:xfrm>
        </p:spPr>
        <p:txBody>
          <a:bodyPr/>
          <a:lstStyle/>
          <a:p>
            <a:r>
              <a:rPr lang="en-US" altLang="en-US" sz="2200" smtClean="0"/>
              <a:t>Depends on the water body size and type of fishery.</a:t>
            </a:r>
          </a:p>
          <a:p>
            <a:r>
              <a:rPr lang="en-US" altLang="en-US" sz="2200" smtClean="0"/>
              <a:t>There should be a narrow band of underwater and emergent plants around much of the water's edge. These plants will stabilize the shoreline and attract fish from deeper water.</a:t>
            </a:r>
          </a:p>
          <a:p>
            <a:r>
              <a:rPr lang="en-US" altLang="en-US" sz="2200" smtClean="0"/>
              <a:t>~10-20% cover in ponds and small lakes</a:t>
            </a:r>
          </a:p>
          <a:p>
            <a:r>
              <a:rPr lang="en-US" altLang="en-US" sz="2200" smtClean="0"/>
              <a:t>~10-30% cover in larger lakes and reservoirs</a:t>
            </a:r>
          </a:p>
          <a:p>
            <a:r>
              <a:rPr lang="en-US" altLang="en-US" sz="2200" smtClean="0"/>
              <a:t>Literature varies – Know Your Site!</a:t>
            </a:r>
          </a:p>
        </p:txBody>
      </p:sp>
    </p:spTree>
    <p:extLst>
      <p:ext uri="{BB962C8B-B14F-4D97-AF65-F5344CB8AC3E}">
        <p14:creationId xmlns:p14="http://schemas.microsoft.com/office/powerpoint/2010/main" val="123579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553200" cy="73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DCIM\100OLYMP\PA28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DCIM\100OLYMP\PA2802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DCIM\100OLYMP\PA280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E:\DCIM\100OLYMP\PA280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MECHANICAL</a:t>
            </a:r>
            <a:br>
              <a:rPr lang="en-US" dirty="0" smtClean="0"/>
            </a:br>
            <a:r>
              <a:rPr lang="en-US" dirty="0" smtClean="0"/>
              <a:t>3Ds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DRAIN</a:t>
            </a:r>
          </a:p>
          <a:p>
            <a:r>
              <a:rPr lang="en-US" dirty="0" smtClean="0"/>
              <a:t>DRY</a:t>
            </a:r>
          </a:p>
          <a:p>
            <a:r>
              <a:rPr lang="en-US" dirty="0" smtClean="0"/>
              <a:t>DIG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:\DCIM\100OLYMP\P5010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E:\DCIM\100OLYMP\P5010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E:\DCIM\100OLYMP\P517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Regulations regarding use – complicated</a:t>
            </a:r>
          </a:p>
          <a:p>
            <a:r>
              <a:rPr lang="en-US" dirty="0" smtClean="0"/>
              <a:t>Can have collateral damage – reason for regulations</a:t>
            </a:r>
          </a:p>
          <a:p>
            <a:r>
              <a:rPr lang="en-US" dirty="0" smtClean="0"/>
              <a:t>Results highly variable</a:t>
            </a:r>
          </a:p>
          <a:p>
            <a:pPr lvl="1"/>
            <a:r>
              <a:rPr lang="en-US" dirty="0" smtClean="0"/>
              <a:t>Diet preferences</a:t>
            </a:r>
          </a:p>
          <a:p>
            <a:pPr lvl="1"/>
            <a:r>
              <a:rPr lang="en-US" dirty="0" smtClean="0"/>
              <a:t>Temperature preferences</a:t>
            </a:r>
          </a:p>
          <a:p>
            <a:pPr lvl="1"/>
            <a:r>
              <a:rPr lang="en-US" dirty="0" smtClean="0"/>
              <a:t>Activity preferences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“ Aquatic plants become weeds when they hinder human uses of water and threaten the structure and function of diverse aquatic habitats.”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913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expertise</a:t>
            </a:r>
          </a:p>
          <a:p>
            <a:r>
              <a:rPr lang="en-US" dirty="0" smtClean="0"/>
              <a:t>Need equipment</a:t>
            </a:r>
          </a:p>
          <a:p>
            <a:r>
              <a:rPr lang="en-US" dirty="0" smtClean="0"/>
              <a:t>Treat annually</a:t>
            </a:r>
          </a:p>
          <a:p>
            <a:r>
              <a:rPr lang="en-US" dirty="0" smtClean="0"/>
              <a:t>Affordable </a:t>
            </a:r>
          </a:p>
          <a:p>
            <a:r>
              <a:rPr lang="en-US" dirty="0" smtClean="0"/>
              <a:t>Safe</a:t>
            </a:r>
          </a:p>
          <a:p>
            <a:r>
              <a:rPr lang="en-US" dirty="0" smtClean="0"/>
              <a:t>Possible human conflicts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COMBINATION</a:t>
            </a:r>
            <a:br>
              <a:rPr lang="en-US" dirty="0" smtClean="0"/>
            </a:br>
            <a:r>
              <a:rPr lang="en-US" dirty="0" smtClean="0"/>
              <a:t>mechanical – biological – chemical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Lower water</a:t>
            </a:r>
          </a:p>
          <a:p>
            <a:r>
              <a:rPr lang="en-US" dirty="0" smtClean="0"/>
              <a:t>Dig some areas</a:t>
            </a:r>
          </a:p>
          <a:p>
            <a:r>
              <a:rPr lang="en-US" dirty="0" smtClean="0"/>
              <a:t>Treat with herbicides</a:t>
            </a:r>
          </a:p>
          <a:p>
            <a:r>
              <a:rPr lang="en-US" dirty="0" smtClean="0"/>
              <a:t>Add grass carp</a:t>
            </a:r>
          </a:p>
          <a:p>
            <a:r>
              <a:rPr lang="en-US" dirty="0" smtClean="0"/>
              <a:t>Make CDA happy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800" smtClean="0"/>
              <a:t>WARNING!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7162800" cy="457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 smtClean="0"/>
              <a:t>   BE CAREFUL NOT TO THROW BACK FRAGMENTS OF NOXIOUS WEEDS, SUCH                  AS EURASIAN WATERMILFOIL.  FRAGMENTS CAN RE-ROOT AND START NEW POPULATIONS.  BY THROWING BACK FRAGMENTS OF EURASIAN WATERMILFOIL, YOU WILL SURELY MAKE THE CURRENT INFESTATIONS MUCH WORSE!</a:t>
            </a:r>
          </a:p>
        </p:txBody>
      </p:sp>
      <p:pic>
        <p:nvPicPr>
          <p:cNvPr id="138244" name="Picture 3" descr="IMG_024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1"/>
          <a:stretch>
            <a:fillRect/>
          </a:stretch>
        </p:blipFill>
        <p:spPr bwMode="auto">
          <a:xfrm>
            <a:off x="6753578" y="-323850"/>
            <a:ext cx="239042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05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82"/>
            <a:ext cx="8945977" cy="67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E:\DCIM\100OLYMP\PA28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E:\DCIM\100OLYMP\PA28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mtClean="0"/>
              <a:t>SWIMMING</a:t>
            </a:r>
          </a:p>
        </p:txBody>
      </p:sp>
      <p:pic>
        <p:nvPicPr>
          <p:cNvPr id="146435" name="Picture 3" descr="C:\Documents and Settings\egillespie\My Documents\My Pictures\misc\EWMF\Girl_Swimming_through_Eurasian_Milfoil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085850"/>
            <a:ext cx="8410575" cy="56197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6319838" y="6451600"/>
            <a:ext cx="251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latin typeface="Arial" panose="020B0604020202020204" pitchFamily="34" charset="0"/>
              </a:rPr>
              <a:t>The Lake George Association</a:t>
            </a:r>
          </a:p>
        </p:txBody>
      </p:sp>
    </p:spTree>
    <p:extLst>
      <p:ext uri="{BB962C8B-B14F-4D97-AF65-F5344CB8AC3E}">
        <p14:creationId xmlns:p14="http://schemas.microsoft.com/office/powerpoint/2010/main" val="150537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DCIM\100OLYMP\P605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E:\DCIM\100OLYMP\P5150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0"/>
            <a:ext cx="91693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207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DCIM\100OLYMP\PA2802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E:\DCIM\100OLYMP\P5150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7781" y="122452"/>
            <a:ext cx="8945563" cy="670877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781" y="226658"/>
            <a:ext cx="8945977" cy="6709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781" y="0"/>
            <a:ext cx="9741781" cy="69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GPS Data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2057400"/>
            <a:ext cx="3810000" cy="4495800"/>
          </a:xfrm>
        </p:spPr>
        <p:txBody>
          <a:bodyPr/>
          <a:lstStyle/>
          <a:p>
            <a:pPr eaLnBrk="1" hangingPunct="1"/>
            <a:r>
              <a:rPr lang="en-US" sz="2800" smtClean="0"/>
              <a:t>Date</a:t>
            </a:r>
          </a:p>
          <a:p>
            <a:pPr eaLnBrk="1" hangingPunct="1"/>
            <a:r>
              <a:rPr lang="en-US" sz="2800" smtClean="0"/>
              <a:t>Time</a:t>
            </a:r>
          </a:p>
          <a:p>
            <a:pPr eaLnBrk="1" hangingPunct="1"/>
            <a:r>
              <a:rPr lang="en-US" sz="2800" smtClean="0"/>
              <a:t>ID Number</a:t>
            </a:r>
          </a:p>
          <a:p>
            <a:pPr eaLnBrk="1" hangingPunct="1"/>
            <a:r>
              <a:rPr lang="en-US" sz="2800" smtClean="0"/>
              <a:t>Depth</a:t>
            </a:r>
          </a:p>
          <a:p>
            <a:pPr eaLnBrk="1" hangingPunct="1"/>
            <a:r>
              <a:rPr lang="en-US" sz="2800" smtClean="0"/>
              <a:t>Surveyor ID</a:t>
            </a:r>
          </a:p>
          <a:p>
            <a:pPr eaLnBrk="1" hangingPunct="1"/>
            <a:r>
              <a:rPr lang="en-US" sz="2800" smtClean="0"/>
              <a:t>Species Present</a:t>
            </a:r>
          </a:p>
          <a:p>
            <a:pPr eaLnBrk="1" hangingPunct="1"/>
            <a:r>
              <a:rPr lang="en-US" sz="2800" smtClean="0"/>
              <a:t>Field Notes</a:t>
            </a:r>
          </a:p>
        </p:txBody>
      </p:sp>
      <p:pic>
        <p:nvPicPr>
          <p:cNvPr id="139268" name="Picture 4" descr="C:\My Documents\My Pictures\geoexplor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184400"/>
            <a:ext cx="2692400" cy="2692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E:\DCIM\100OLYMP\P7100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Greg’s Basic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2800" dirty="0" smtClean="0"/>
              <a:t>Set attainable goal with client.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Consider where water goes and uses.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Determine size of treatment area.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Match treatment with weed.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Contact all affected parties before treatment.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Treat early in season, early in day, make the sun your ally.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Never treat more than half the area at a time.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Keep good records.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DCIM\100OLYMP\PA280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DCIM\100OLYMP\P6240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74614"/>
            <a:ext cx="8945563" cy="670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4828</TotalTime>
  <Words>967</Words>
  <Application>Microsoft Office PowerPoint</Application>
  <PresentationFormat>On-screen Show (4:3)</PresentationFormat>
  <Paragraphs>215</Paragraphs>
  <Slides>74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AQUATIC WEED CONTROL  2015   PERSEVERANCE AND HUMILITY</vt:lpstr>
      <vt:lpstr>PowerPoint Presentation</vt:lpstr>
      <vt:lpstr>PowerPoint Presentation</vt:lpstr>
      <vt:lpstr>PowerPoint Presentation</vt:lpstr>
      <vt:lpstr>How Many Plants Are Too Many?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Impacts of Aquatic Weeds</vt:lpstr>
      <vt:lpstr>PowerPoint Presentation</vt:lpstr>
      <vt:lpstr>PowerPoint Presentation</vt:lpstr>
      <vt:lpstr>Types of Aquatic Plants</vt:lpstr>
      <vt:lpstr>Colorado A.N.S. Plant List</vt:lpstr>
      <vt:lpstr>Plant Identification: Floating Plants</vt:lpstr>
      <vt:lpstr>Water hyacinth Eichornia crassipes</vt:lpstr>
      <vt:lpstr>PowerPoint Presentation</vt:lpstr>
      <vt:lpstr>Giant Salvinia</vt:lpstr>
      <vt:lpstr>Giant Salvinia - ID</vt:lpstr>
      <vt:lpstr>Yellow floating heart</vt:lpstr>
      <vt:lpstr>Yellow floating heart Nymphoides peltata</vt:lpstr>
      <vt:lpstr>Plant Identification: Submerged Plants</vt:lpstr>
      <vt:lpstr>Myriophyllum spicatum</vt:lpstr>
      <vt:lpstr>Eurasian watermilfoil Myriophyllum spicatum</vt:lpstr>
      <vt:lpstr>PowerPoint Presentation</vt:lpstr>
      <vt:lpstr>PowerPoint Presentation</vt:lpstr>
      <vt:lpstr>PowerPoint Presentation</vt:lpstr>
      <vt:lpstr>Coontail Ceratophyllum demersum Ceratophyllaceae</vt:lpstr>
      <vt:lpstr>Parrotfeather Myriophyllum aquaticum Haloragaceae</vt:lpstr>
      <vt:lpstr>Parrotfeather Myriophyllum aquaticum Haloragaceae</vt:lpstr>
      <vt:lpstr>PowerPoint Presentation</vt:lpstr>
      <vt:lpstr>African elodea Lagarosiphon major</vt:lpstr>
      <vt:lpstr>Brazilian Egeria</vt:lpstr>
      <vt:lpstr>Brazilian Egeria</vt:lpstr>
      <vt:lpstr>PowerPoint Presentation</vt:lpstr>
      <vt:lpstr>Common Native Elodea Elodea canadensis Hydrocharitaceae</vt:lpstr>
      <vt:lpstr>Buttercup Ranunculus sp. Ranunculaceae</vt:lpstr>
      <vt:lpstr>PowerPoint Presentation</vt:lpstr>
      <vt:lpstr>Pondweeds Potomogeton sp. Potomogetonaceae</vt:lpstr>
      <vt:lpstr>Broad Leaf Pondweeds</vt:lpstr>
      <vt:lpstr>Narrow Leaf Pondweeds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MECHANICAL 3Ds</vt:lpstr>
      <vt:lpstr>PowerPoint Presentation</vt:lpstr>
      <vt:lpstr>PowerPoint Presentation</vt:lpstr>
      <vt:lpstr>PowerPoint Presentation</vt:lpstr>
      <vt:lpstr>BIOLOGICAL</vt:lpstr>
      <vt:lpstr>CHEMICAL</vt:lpstr>
      <vt:lpstr>COMBINATION mechanical – biological – chemical</vt:lpstr>
      <vt:lpstr>PowerPoint Presentation</vt:lpstr>
      <vt:lpstr>WARNING!</vt:lpstr>
      <vt:lpstr>PowerPoint Presentation</vt:lpstr>
      <vt:lpstr>PowerPoint Presentation</vt:lpstr>
      <vt:lpstr>PowerPoint Presentation</vt:lpstr>
      <vt:lpstr>SWIMMING</vt:lpstr>
      <vt:lpstr>PowerPoint Presentation</vt:lpstr>
      <vt:lpstr>PowerPoint Presentation</vt:lpstr>
      <vt:lpstr>PowerPoint Presentation</vt:lpstr>
      <vt:lpstr>PowerPoint Presentation</vt:lpstr>
      <vt:lpstr>GPS Data</vt:lpstr>
      <vt:lpstr>PowerPoint Presentation</vt:lpstr>
      <vt:lpstr>Greg’s Basic Principles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AQUATIC WEED CONTROL  2013   LESSONS IN HUMILITY</dc:title>
  <dc:creator>a</dc:creator>
  <cp:lastModifiedBy>Greg Brunjak</cp:lastModifiedBy>
  <cp:revision>60</cp:revision>
  <dcterms:created xsi:type="dcterms:W3CDTF">2013-10-28T00:59:49Z</dcterms:created>
  <dcterms:modified xsi:type="dcterms:W3CDTF">2015-11-04T21:23:35Z</dcterms:modified>
</cp:coreProperties>
</file>