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81" r:id="rId13"/>
    <p:sldId id="264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8" r:id="rId25"/>
    <p:sldId id="28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352" y="-9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860994939947208E-2"/>
          <c:w val="0.97342995169082125"/>
          <c:h val="0.935789865094368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932216"/>
        <c:axId val="248931824"/>
      </c:lineChart>
      <c:catAx>
        <c:axId val="248932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931824"/>
        <c:crosses val="autoZero"/>
        <c:auto val="1"/>
        <c:lblAlgn val="ctr"/>
        <c:lblOffset val="100"/>
        <c:noMultiLvlLbl val="0"/>
      </c:catAx>
      <c:valAx>
        <c:axId val="248931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93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0.39035</cdr:x>
      <cdr:y>0.86112</cdr:y>
    </cdr:from>
    <cdr:to>
      <cdr:x>0.60446</cdr:x>
      <cdr:y>0.98404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736" y="3747039"/>
          <a:ext cx="2251494" cy="534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rgbClr val="FF0000"/>
              </a:solidFill>
            </a:rPr>
            <a:t>TIME</a:t>
          </a:r>
          <a:endParaRPr lang="en-US" sz="3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0.79314</cdr:x>
      <cdr:y>0.24656</cdr:y>
    </cdr:from>
    <cdr:to>
      <cdr:x>0.96623</cdr:x>
      <cdr:y>0.55979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40306" y="1072850"/>
          <a:ext cx="1820173" cy="136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Best Condition</a:t>
          </a:r>
        </a:p>
        <a:p xmlns:a="http://schemas.openxmlformats.org/drawingml/2006/main">
          <a:r>
            <a:rPr lang="en-US" sz="2000" dirty="0"/>
            <a:t>p</a:t>
          </a:r>
          <a:r>
            <a:rPr lang="en-US" sz="2000" dirty="0" smtClean="0"/>
            <a:t>ossible for this soil and climate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53650-4B34-4D55-817C-D92F83B0DD9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D96F23-C521-46D8-8139-25D98F075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8916" y="4600139"/>
            <a:ext cx="5608320" cy="3660458"/>
          </a:xfrm>
        </p:spPr>
        <p:txBody>
          <a:bodyPr/>
          <a:lstStyle/>
          <a:p>
            <a:r>
              <a:rPr lang="en-US" sz="1600" dirty="0"/>
              <a:t>It seems most of our noxious weeds originate in this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Example: abandoned cropland with no noxious weed inputs.</a:t>
            </a:r>
          </a:p>
          <a:p>
            <a:endParaRPr lang="en-US" sz="1600" dirty="0"/>
          </a:p>
          <a:p>
            <a:r>
              <a:rPr lang="en-US" sz="1600" dirty="0"/>
              <a:t>In NE CO we estimated 75-100 years to move from bare ground to good condition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When noxious weeds entered the picture, this model no longer works.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Ignore pictures for the time being</a:t>
            </a:r>
          </a:p>
          <a:p>
            <a:endParaRPr lang="en-US" sz="1600" dirty="0"/>
          </a:p>
          <a:p>
            <a:r>
              <a:rPr lang="en-US" sz="1600" dirty="0"/>
              <a:t>California fire ecosystem (annual grasses with shrubs that thrive in fire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Cheatgrass ecosystem – won’t change without extreme inputs</a:t>
            </a:r>
          </a:p>
          <a:p>
            <a:endParaRPr lang="en-US" sz="1600" dirty="0"/>
          </a:p>
          <a:p>
            <a:r>
              <a:rPr lang="en-US" sz="1600" dirty="0" smtClean="0"/>
              <a:t>Resilience and resistance (</a:t>
            </a:r>
            <a:r>
              <a:rPr lang="en-US" sz="1600" smtClean="0"/>
              <a:t>ecosystems vary)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Next slide is a complicated decision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7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1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0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9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6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Don’t use the term Junegrass as Junegrass is a very important and grazable grass in our foothills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0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0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30 bushel goat grass,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Landowner kept his seed and re-planted each year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Slide </a:t>
            </a:r>
            <a:fld id="{2F377CDF-74C2-448E-AF12-7E5B6A404276}" type="slidenum">
              <a:rPr lang="en-US" altLang="en-US" sz="1200"/>
              <a:pPr/>
              <a:t>24</a:t>
            </a:fld>
            <a:r>
              <a:rPr lang="en-US" altLang="en-US" sz="120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186258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Wait a few weeks and call me back……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10/15/15 – ALREADY FOUND GROWING CHEAT. September had .03” inches of rain.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16" y="2337794"/>
            <a:ext cx="2384385" cy="17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Doesn’t have to be a calendar year</a:t>
            </a:r>
          </a:p>
          <a:p>
            <a:endParaRPr lang="en-US" sz="1600" dirty="0"/>
          </a:p>
          <a:p>
            <a:r>
              <a:rPr lang="en-US" sz="1600" dirty="0"/>
              <a:t>Summer annuals</a:t>
            </a:r>
          </a:p>
          <a:p>
            <a:r>
              <a:rPr lang="en-US" sz="1600" dirty="0"/>
              <a:t>	witch grass</a:t>
            </a:r>
          </a:p>
          <a:p>
            <a:r>
              <a:rPr lang="en-US" sz="1600" dirty="0"/>
              <a:t>	sandbur</a:t>
            </a:r>
          </a:p>
          <a:p>
            <a:r>
              <a:rPr lang="en-US" sz="1600" dirty="0"/>
              <a:t>	crabgrass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stinkgrass</a:t>
            </a:r>
          </a:p>
          <a:p>
            <a:r>
              <a:rPr lang="en-US" sz="1600" dirty="0" smtClean="0"/>
              <a:t>	Barnyardgrass, </a:t>
            </a:r>
            <a:r>
              <a:rPr lang="en-US" sz="1600" dirty="0"/>
              <a:t>green and yellow foxtail</a:t>
            </a:r>
          </a:p>
          <a:p>
            <a:endParaRPr lang="en-US" sz="1600" dirty="0"/>
          </a:p>
          <a:p>
            <a:r>
              <a:rPr lang="en-US" sz="1600" dirty="0" smtClean="0"/>
              <a:t>Winter/cool </a:t>
            </a:r>
            <a:r>
              <a:rPr lang="en-US" sz="1600" dirty="0"/>
              <a:t>season annuals</a:t>
            </a:r>
          </a:p>
          <a:p>
            <a:r>
              <a:rPr lang="en-US" sz="1600" dirty="0"/>
              <a:t>	jointed goatgrass</a:t>
            </a:r>
          </a:p>
          <a:p>
            <a:r>
              <a:rPr lang="en-US" sz="1600" dirty="0"/>
              <a:t>	annual barley</a:t>
            </a:r>
          </a:p>
          <a:p>
            <a:r>
              <a:rPr lang="en-US" sz="1600" dirty="0"/>
              <a:t>	Japanese brome</a:t>
            </a:r>
          </a:p>
          <a:p>
            <a:r>
              <a:rPr lang="en-US" sz="1600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73163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Salesmen can always find a rainbow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6F23-C521-46D8-8139-25D98F075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6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EDD5-8F9E-48F6-BD20-BE2CE78540EA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E316-42BF-4ED1-8EAA-CC4369C1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7230" y="1122363"/>
            <a:ext cx="3930770" cy="74956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Cheatgrass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3442" y="2170053"/>
            <a:ext cx="3818625" cy="892324"/>
          </a:xfrm>
        </p:spPr>
        <p:txBody>
          <a:bodyPr/>
          <a:lstStyle/>
          <a:p>
            <a:r>
              <a:rPr lang="en-US" dirty="0" smtClean="0"/>
              <a:t>Introduced from Eurasia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8167"/>
            <a:ext cx="6124754" cy="656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2982103"/>
            <a:ext cx="3788883" cy="3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Succession (old view)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3786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2105" y="1198982"/>
            <a:ext cx="677108" cy="3148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improvement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3525" y="5400136"/>
            <a:ext cx="106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succession (new view)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2755" y="1414732"/>
            <a:ext cx="8255479" cy="53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64" y="2967335"/>
            <a:ext cx="1172628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Prepare for a complicated decision matrix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4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Decision Matrix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 have cheatgrass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smtClean="0"/>
              <a:t>Yea!!!!!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Yes	</a:t>
            </a:r>
          </a:p>
          <a:p>
            <a:pPr lvl="2"/>
            <a:r>
              <a:rPr lang="en-US" dirty="0" smtClean="0"/>
              <a:t>Crud!!!!!!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Start monitoring for so you can determine if management strategies are working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r>
              <a:rPr lang="en-US" dirty="0" smtClean="0"/>
              <a:t>Fire – watch out for re-invasion by surrounding infested areas</a:t>
            </a:r>
          </a:p>
          <a:p>
            <a:r>
              <a:rPr lang="en-US" dirty="0" smtClean="0"/>
              <a:t>Grazing- prior to seed set, may harm cool-season perennials</a:t>
            </a:r>
          </a:p>
          <a:p>
            <a:r>
              <a:rPr lang="en-US" dirty="0" smtClean="0"/>
              <a:t>Bio-control – fungi (black fingers of death) </a:t>
            </a:r>
            <a:r>
              <a:rPr lang="en-US" dirty="0" err="1" smtClean="0"/>
              <a:t>Pyrenophora</a:t>
            </a:r>
            <a:r>
              <a:rPr lang="en-US" dirty="0" smtClean="0"/>
              <a:t> </a:t>
            </a:r>
            <a:r>
              <a:rPr lang="en-US" dirty="0" err="1" smtClean="0"/>
              <a:t>semeniperda</a:t>
            </a:r>
            <a:endParaRPr lang="en-US" dirty="0" smtClean="0"/>
          </a:p>
          <a:p>
            <a:r>
              <a:rPr lang="en-US" dirty="0" smtClean="0"/>
              <a:t>Nitrogen management</a:t>
            </a:r>
          </a:p>
          <a:p>
            <a:r>
              <a:rPr lang="en-US" dirty="0" smtClean="0"/>
              <a:t>Herbicides – see your local weed specialist</a:t>
            </a:r>
          </a:p>
          <a:p>
            <a:r>
              <a:rPr lang="en-US" dirty="0" smtClean="0"/>
              <a:t>Re-seed to add to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weed seeds out – buy clean seed, keep equipment clean, buy weed-free hay, avoid spread by animal manure, work with neighbors</a:t>
            </a:r>
          </a:p>
          <a:p>
            <a:r>
              <a:rPr lang="en-US" dirty="0" smtClean="0"/>
              <a:t>Keep your ground cover healthy and vigorous – take care not to overgraze desirable perennials.</a:t>
            </a:r>
          </a:p>
          <a:p>
            <a:r>
              <a:rPr lang="en-US" dirty="0" smtClean="0"/>
              <a:t>Organize a weed prevention and management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Fire can reduce seed viability, decrease litter and aid in control</a:t>
            </a:r>
          </a:p>
          <a:p>
            <a:endParaRPr lang="en-US" dirty="0"/>
          </a:p>
          <a:p>
            <a:r>
              <a:rPr lang="en-US" sz="5400" dirty="0" smtClean="0"/>
              <a:t>However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 smtClean="0"/>
          </a:p>
          <a:p>
            <a:r>
              <a:rPr lang="en-US" dirty="0" smtClean="0"/>
              <a:t>fire can create bare areas that are susceptible to re-invasion</a:t>
            </a:r>
            <a:br>
              <a:rPr lang="en-US" dirty="0" smtClean="0"/>
            </a:br>
            <a:endParaRPr lang="en-US" dirty="0" smtClean="0"/>
          </a:p>
          <a:p>
            <a:r>
              <a:rPr lang="en-US" sz="4200" dirty="0" smtClean="0">
                <a:solidFill>
                  <a:srgbClr val="FF0000"/>
                </a:solidFill>
              </a:rPr>
              <a:t>Must integrate herbicides, revegetation and proper grazing management</a:t>
            </a:r>
            <a:br>
              <a:rPr lang="en-US" sz="4200" dirty="0" smtClean="0">
                <a:solidFill>
                  <a:srgbClr val="FF0000"/>
                </a:solidFill>
              </a:rPr>
            </a:br>
            <a:endParaRPr lang="en-US" sz="4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the potential to reduce cheatgrass abundance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Must be timed correctly (germination dates can vary with weather)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Must be careful to not harm desirable perennial vegetation.</a:t>
            </a:r>
            <a:br>
              <a:rPr lang="en-US" dirty="0" smtClean="0"/>
            </a:br>
            <a:r>
              <a:rPr lang="en-US" dirty="0" smtClean="0"/>
              <a:t>	(blue grama v. western wheatgrass)</a:t>
            </a:r>
          </a:p>
          <a:p>
            <a:r>
              <a:rPr lang="en-US" dirty="0" smtClean="0"/>
              <a:t>Warm season perennial grasses v. cool season perennial grasses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Continuous (year after year) spring grazing on cheatgrass may harm desirable cool season perennial grasses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Pyrenophora</a:t>
            </a:r>
            <a:r>
              <a:rPr lang="en-US" dirty="0" smtClean="0"/>
              <a:t>  </a:t>
            </a:r>
            <a:r>
              <a:rPr lang="en-US" dirty="0" err="1" smtClean="0"/>
              <a:t>semeniperda</a:t>
            </a:r>
            <a:r>
              <a:rPr lang="en-US" dirty="0" smtClean="0"/>
              <a:t> (a fungus) – black fingers of death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Pseudomonas </a:t>
            </a:r>
            <a:r>
              <a:rPr lang="en-US" dirty="0" err="1" smtClean="0"/>
              <a:t>fluorescens</a:t>
            </a:r>
            <a:r>
              <a:rPr lang="en-US" dirty="0" smtClean="0"/>
              <a:t> (a </a:t>
            </a:r>
            <a:r>
              <a:rPr lang="en-US" dirty="0" err="1" smtClean="0"/>
              <a:t>rhizobacterium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commercially available???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Nitrogen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Cheatgrass efficiently uses nitrogen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 carbon materials temporarily reduce N in the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AKA: cheat, downy brome, Junegrass, downy chess, six-weeks grass and many others….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718" y="1825625"/>
            <a:ext cx="3867650" cy="4963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392" y="3968152"/>
            <a:ext cx="2122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“C” list species for 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5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your local weed specialist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glyphosate (Roundup, and others)</a:t>
            </a:r>
            <a:br>
              <a:rPr lang="en-US" dirty="0" smtClean="0"/>
            </a:br>
            <a:r>
              <a:rPr lang="en-US" dirty="0" err="1" smtClean="0"/>
              <a:t>imazapic</a:t>
            </a:r>
            <a:r>
              <a:rPr lang="en-US" dirty="0" smtClean="0"/>
              <a:t> (Plateau, Panoramic)</a:t>
            </a:r>
            <a:br>
              <a:rPr lang="en-US" dirty="0" smtClean="0"/>
            </a:br>
            <a:r>
              <a:rPr lang="en-US" dirty="0" err="1" smtClean="0"/>
              <a:t>paraquat</a:t>
            </a:r>
            <a:r>
              <a:rPr lang="en-US" dirty="0" smtClean="0"/>
              <a:t> (</a:t>
            </a:r>
            <a:r>
              <a:rPr lang="en-US" dirty="0" err="1" smtClean="0"/>
              <a:t>Gramoxone</a:t>
            </a:r>
            <a:r>
              <a:rPr lang="en-US" dirty="0" smtClean="0"/>
              <a:t> Extra)</a:t>
            </a:r>
            <a:br>
              <a:rPr lang="en-US" dirty="0" smtClean="0"/>
            </a:br>
            <a:r>
              <a:rPr lang="en-US" dirty="0" err="1" smtClean="0"/>
              <a:t>rimsulfuron</a:t>
            </a:r>
            <a:r>
              <a:rPr lang="en-US" dirty="0" smtClean="0"/>
              <a:t> (Matrix)</a:t>
            </a:r>
            <a:br>
              <a:rPr lang="en-US" dirty="0" smtClean="0"/>
            </a:br>
            <a:r>
              <a:rPr lang="en-US" dirty="0" err="1" smtClean="0"/>
              <a:t>sulfosulfuron</a:t>
            </a:r>
            <a:r>
              <a:rPr lang="en-US" dirty="0" smtClean="0"/>
              <a:t> (Outrider)</a:t>
            </a:r>
            <a:br>
              <a:rPr lang="en-US" dirty="0" smtClean="0"/>
            </a:br>
            <a:r>
              <a:rPr lang="en-US" dirty="0" smtClean="0"/>
              <a:t>and others plus combinations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Many herbicides have grazing restrictions – Read The Label</a:t>
            </a:r>
          </a:p>
          <a:p>
            <a:pPr lvl="1"/>
            <a:r>
              <a:rPr lang="en-US" dirty="0" smtClean="0"/>
              <a:t>Grazing restrictions</a:t>
            </a:r>
          </a:p>
          <a:p>
            <a:pPr lvl="1"/>
            <a:r>
              <a:rPr lang="en-US" dirty="0" smtClean="0"/>
              <a:t>Land use restrictions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Risky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Last resort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Monitor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monitor to keep infestations under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word about…..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Jointed goatgrass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jointed goatgrass</a:t>
            </a:r>
            <a:br>
              <a:rPr lang="en-US" dirty="0" smtClean="0"/>
            </a:br>
            <a:r>
              <a:rPr lang="en-US" dirty="0" smtClean="0"/>
              <a:t>Aegilops cylindrica</a:t>
            </a:r>
            <a:endParaRPr lang="en-US" dirty="0"/>
          </a:p>
        </p:txBody>
      </p:sp>
      <p:pic>
        <p:nvPicPr>
          <p:cNvPr id="7373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4600" y="1573213"/>
            <a:ext cx="2616200" cy="3922712"/>
          </a:xfrm>
        </p:spPr>
      </p:pic>
      <p:pic>
        <p:nvPicPr>
          <p:cNvPr id="737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0" y="1690688"/>
            <a:ext cx="39782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2341475">
            <a:off x="2980937" y="4447887"/>
            <a:ext cx="4955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Font typeface="Webdings" panose="05030102010509060703" pitchFamily="18" charset="2"/>
              <a:buChar char="4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</a:rPr>
              <a:t>Change cultural </a:t>
            </a:r>
            <a:r>
              <a:rPr lang="en-US" altLang="en-US" b="0" dirty="0" smtClean="0">
                <a:solidFill>
                  <a:srgbClr val="FF0000"/>
                </a:solidFill>
              </a:rPr>
              <a:t>practices</a:t>
            </a:r>
            <a:endParaRPr lang="en-US" alt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19" y="2041494"/>
            <a:ext cx="9454937" cy="29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phone call…….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spring…..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It’s a </a:t>
            </a:r>
            <a:r>
              <a:rPr lang="en-US" dirty="0" smtClean="0"/>
              <a:t>miracle grass…..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cattle and horses love it…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It’s </a:t>
            </a:r>
            <a:r>
              <a:rPr lang="en-US" dirty="0" err="1" smtClean="0"/>
              <a:t>soooo</a:t>
            </a:r>
            <a:r>
              <a:rPr lang="en-US" dirty="0" smtClean="0"/>
              <a:t> green and soft….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Tell me, where can I get more…..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Annual Grasses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Completes life cycle in one year (summer annuals, winter annuals)</a:t>
            </a:r>
          </a:p>
          <a:p>
            <a:r>
              <a:rPr lang="en-US" dirty="0" smtClean="0"/>
              <a:t>Much energy is put into seed production</a:t>
            </a:r>
          </a:p>
          <a:p>
            <a:pPr marL="1828800" lvl="4" indent="0">
              <a:buNone/>
            </a:pPr>
            <a:r>
              <a:rPr lang="en-US" sz="3600" b="1" u="sng" dirty="0" smtClean="0"/>
              <a:t>CHEATGRASS</a:t>
            </a:r>
          </a:p>
          <a:p>
            <a:r>
              <a:rPr lang="en-US" dirty="0" smtClean="0"/>
              <a:t>Seeds germinate in late fall or early spring</a:t>
            </a:r>
          </a:p>
          <a:p>
            <a:r>
              <a:rPr lang="en-US" dirty="0" smtClean="0"/>
              <a:t>Some grazing value early in the season</a:t>
            </a:r>
          </a:p>
          <a:p>
            <a:r>
              <a:rPr lang="en-US" dirty="0" smtClean="0"/>
              <a:t>Can cause injury to grazing animals as it matures</a:t>
            </a:r>
          </a:p>
          <a:p>
            <a:r>
              <a:rPr lang="en-US" dirty="0" smtClean="0"/>
              <a:t>Wide area of distribution and habitat (every continent except Antarctica)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Bromus tectorum</a:t>
            </a:r>
            <a:br>
              <a:rPr lang="en-US" dirty="0" smtClean="0"/>
            </a:br>
            <a:r>
              <a:rPr lang="en-US" sz="3600" dirty="0" smtClean="0"/>
              <a:t>‘tectum’ is Latin for roof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range was central Europe, northern Africa and Asia.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 in US in late 1800’s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Marketed as “100 day grass”</a:t>
            </a:r>
          </a:p>
          <a:p>
            <a:r>
              <a:rPr lang="en-US" dirty="0" smtClean="0"/>
              <a:t>Human activity facilitated the spread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Cattle drives</a:t>
            </a:r>
          </a:p>
          <a:p>
            <a:pPr lvl="1"/>
            <a:r>
              <a:rPr lang="en-US" dirty="0" smtClean="0"/>
              <a:t>Wildlife migration</a:t>
            </a:r>
          </a:p>
          <a:p>
            <a:pPr lvl="1"/>
            <a:r>
              <a:rPr lang="en-US" dirty="0" smtClean="0"/>
              <a:t>Found in grain and straw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Wheat cultivation favored the establishment of cheatgrass, same life cycle</a:t>
            </a:r>
          </a:p>
        </p:txBody>
      </p:sp>
    </p:spTree>
    <p:extLst>
      <p:ext uri="{BB962C8B-B14F-4D97-AF65-F5344CB8AC3E}">
        <p14:creationId xmlns:p14="http://schemas.microsoft.com/office/powerpoint/2010/main" val="18952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1915, found in almost every state</a:t>
            </a:r>
          </a:p>
          <a:p>
            <a:r>
              <a:rPr lang="en-US" dirty="0" smtClean="0"/>
              <a:t>Today it infests over 100 million acres</a:t>
            </a:r>
          </a:p>
          <a:p>
            <a:r>
              <a:rPr lang="en-US" dirty="0" smtClean="0"/>
              <a:t>Early germination in the spring</a:t>
            </a:r>
          </a:p>
          <a:p>
            <a:r>
              <a:rPr lang="en-US" dirty="0" smtClean="0"/>
              <a:t>Fast growing</a:t>
            </a:r>
          </a:p>
          <a:p>
            <a:r>
              <a:rPr lang="en-US" dirty="0" smtClean="0"/>
              <a:t>Promotes a fire regime (and thrives in that regime)</a:t>
            </a:r>
          </a:p>
          <a:p>
            <a:r>
              <a:rPr lang="en-US" dirty="0" smtClean="0"/>
              <a:t>Litter cover enhances germination</a:t>
            </a:r>
          </a:p>
          <a:p>
            <a:r>
              <a:rPr lang="en-US" dirty="0" smtClean="0"/>
              <a:t>Rough seedbed enhances germination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Annuals tend to be prolific seed producers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up to 500 seeds per plant</a:t>
            </a:r>
          </a:p>
          <a:p>
            <a:r>
              <a:rPr lang="en-US" dirty="0" smtClean="0"/>
              <a:t>Matures in late spring or early summer</a:t>
            </a:r>
          </a:p>
          <a:p>
            <a:r>
              <a:rPr lang="en-US" dirty="0" smtClean="0"/>
              <a:t>Seeds are not mature when the fall, must have a dry after-ripening period</a:t>
            </a:r>
          </a:p>
          <a:p>
            <a:r>
              <a:rPr lang="en-US" dirty="0" smtClean="0"/>
              <a:t>Generally seeds do not remain viable for more than a year or two but can range from 3 – 9 years</a:t>
            </a:r>
          </a:p>
          <a:p>
            <a:r>
              <a:rPr lang="en-US" dirty="0" smtClean="0"/>
              <a:t>Cheatgrass can regrow after defoliation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Negative impacts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Displaces native vegetation (“cheats” other plants by stealing moisture)</a:t>
            </a:r>
          </a:p>
          <a:p>
            <a:r>
              <a:rPr lang="en-US" dirty="0" smtClean="0"/>
              <a:t>Creates a fire hazard, fire can damage some perennials</a:t>
            </a:r>
          </a:p>
          <a:p>
            <a:r>
              <a:rPr lang="en-US" dirty="0" smtClean="0"/>
              <a:t>Has a negative impact on perennial forage (loss of production)</a:t>
            </a:r>
          </a:p>
          <a:p>
            <a:r>
              <a:rPr lang="en-US" dirty="0" smtClean="0"/>
              <a:t>Negative forage impacts on wildlife both large and small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681</Words>
  <Application>Microsoft Office PowerPoint</Application>
  <PresentationFormat>Widescreen</PresentationFormat>
  <Paragraphs>171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Cheatgrass</vt:lpstr>
      <vt:lpstr>AKA: cheat, downy brome, Junegrass, downy chess, six-weeks grass and many others….</vt:lpstr>
      <vt:lpstr>The phone call…….</vt:lpstr>
      <vt:lpstr>Annual Grasses </vt:lpstr>
      <vt:lpstr>Bromus tectorum ‘tectum’ is Latin for roof </vt:lpstr>
      <vt:lpstr>Found in US in late 1800’s</vt:lpstr>
      <vt:lpstr>US distribution</vt:lpstr>
      <vt:lpstr>Annuals tend to be prolific seed producers </vt:lpstr>
      <vt:lpstr>Negative impacts </vt:lpstr>
      <vt:lpstr>Ecological Succession (old view)</vt:lpstr>
      <vt:lpstr>Ecological succession (new view)</vt:lpstr>
      <vt:lpstr>PowerPoint Presentation</vt:lpstr>
      <vt:lpstr>Decision Matrix </vt:lpstr>
      <vt:lpstr>Treatment options</vt:lpstr>
      <vt:lpstr>Prevention </vt:lpstr>
      <vt:lpstr>Fire</vt:lpstr>
      <vt:lpstr>Grazing</vt:lpstr>
      <vt:lpstr>Biological</vt:lpstr>
      <vt:lpstr>Nitrogen management</vt:lpstr>
      <vt:lpstr>Herbicides</vt:lpstr>
      <vt:lpstr>Revegetation</vt:lpstr>
      <vt:lpstr>Monitor </vt:lpstr>
      <vt:lpstr>A brief word about…..</vt:lpstr>
      <vt:lpstr>jointed goatgrass Aegilops cylindrica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Cheatgrass</dc:title>
  <dc:creator>Rhoades, Richard - NRCS, Pueblo, CO</dc:creator>
  <cp:lastModifiedBy>Rhoades, Richard - NRCS, Pueblo, CO</cp:lastModifiedBy>
  <cp:revision>36</cp:revision>
  <cp:lastPrinted>2015-10-15T13:26:39Z</cp:lastPrinted>
  <dcterms:created xsi:type="dcterms:W3CDTF">2015-10-01T13:03:04Z</dcterms:created>
  <dcterms:modified xsi:type="dcterms:W3CDTF">2015-11-04T20:00:26Z</dcterms:modified>
</cp:coreProperties>
</file>