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65" r:id="rId4"/>
    <p:sldId id="276" r:id="rId5"/>
    <p:sldId id="270" r:id="rId6"/>
    <p:sldId id="277" r:id="rId7"/>
    <p:sldId id="267" r:id="rId8"/>
    <p:sldId id="268" r:id="rId9"/>
    <p:sldId id="269" r:id="rId10"/>
    <p:sldId id="259" r:id="rId11"/>
    <p:sldId id="266" r:id="rId12"/>
    <p:sldId id="257" r:id="rId13"/>
    <p:sldId id="271" r:id="rId14"/>
    <p:sldId id="262" r:id="rId15"/>
    <p:sldId id="273" r:id="rId16"/>
    <p:sldId id="274" r:id="rId17"/>
    <p:sldId id="275" r:id="rId18"/>
    <p:sldId id="281" r:id="rId19"/>
    <p:sldId id="282" r:id="rId20"/>
    <p:sldId id="279" r:id="rId21"/>
    <p:sldId id="261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FF66CC"/>
    <a:srgbClr val="FF66FF"/>
    <a:srgbClr val="0033CC"/>
    <a:srgbClr val="9FF9E8"/>
    <a:srgbClr val="99FF66"/>
    <a:srgbClr val="032E83"/>
    <a:srgbClr val="0000FF"/>
    <a:srgbClr val="5B9BD5"/>
    <a:srgbClr val="417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3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53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agriculture\agusershares\lara.duran\Program%20Management\In%20Progress\List%20B%20Mgmt%20Strategy\ListB%20Species_Acres%20by_County_Sept%202016.xlsm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agriculture\agusershares\lara.duran\Program%20Management\In%20Progress\List%20B%20Mgmt%20Strategy\ListB%20Species_Acres%20by_County_Sept%202016.xlsm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List B: Estimated </a:t>
            </a:r>
            <a:r>
              <a:rPr lang="en-US" dirty="0"/>
              <a:t>Number of Acres Infested in </a:t>
            </a:r>
            <a:r>
              <a:rPr lang="en-US" dirty="0" smtClean="0"/>
              <a:t>CO</a:t>
            </a:r>
            <a:r>
              <a:rPr lang="en-US" baseline="0" dirty="0" smtClean="0"/>
              <a:t> </a:t>
            </a:r>
            <a:r>
              <a:rPr lang="en-US" dirty="0" smtClean="0"/>
              <a:t>According to Data Submitted by Counties 2013-2016 Data </a:t>
            </a:r>
            <a:endParaRPr lang="en-US" dirty="0"/>
          </a:p>
        </c:rich>
      </c:tx>
      <c:layout>
        <c:manualLayout>
          <c:xMode val="edge"/>
          <c:yMode val="edge"/>
          <c:x val="2.4113590776182581E-2"/>
          <c:y val="2.36349241674078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5066086486537837E-2"/>
          <c:y val="9.1011362288183212E-2"/>
          <c:w val="0.90121872642857503"/>
          <c:h val="0.52548950579900855"/>
        </c:manualLayout>
      </c:layout>
      <c:barChart>
        <c:barDir val="col"/>
        <c:grouping val="clustered"/>
        <c:varyColors val="0"/>
        <c:ser>
          <c:idx val="1"/>
          <c:order val="1"/>
          <c:tx>
            <c:v>List B Noxious Weeds</c:v>
          </c:tx>
          <c:spPr>
            <a:gradFill rotWithShape="1">
              <a:gsLst>
                <a:gs pos="0">
                  <a:srgbClr val="FF99CC"/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234000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effectLst/>
            </c:spPr>
          </c:errBars>
          <c:cat>
            <c:strRef>
              <c:f>'Statewide Analysis Yr'!$H$15:$AL$15</c:f>
              <c:strCache>
                <c:ptCount val="31"/>
                <c:pt idx="0">
                  <c:v>Bouncingbet SAOF4</c:v>
                </c:pt>
                <c:pt idx="1">
                  <c:v>Chamomiles (corn, mayweed, scentless) ANAR6 ANCO2 </c:v>
                </c:pt>
                <c:pt idx="2">
                  <c:v>Common tansy TAVU</c:v>
                </c:pt>
                <c:pt idx="3">
                  <c:v>Dames rocket HEMA3</c:v>
                </c:pt>
                <c:pt idx="4">
                  <c:v>Moth mullein VEBL</c:v>
                </c:pt>
                <c:pt idx="5">
                  <c:v>Sulfur cinquefoil PORE5</c:v>
                </c:pt>
                <c:pt idx="6">
                  <c:v>Wild caraway CACA19</c:v>
                </c:pt>
                <c:pt idx="7">
                  <c:v>Black henbane HYNI</c:v>
                </c:pt>
                <c:pt idx="8">
                  <c:v>Chinese clematis CLOR</c:v>
                </c:pt>
                <c:pt idx="9">
                  <c:v>Absinth wormwood ARAB3</c:v>
                </c:pt>
                <c:pt idx="10">
                  <c:v>Plumeless thistle CAAC</c:v>
                </c:pt>
                <c:pt idx="11">
                  <c:v>Common &amp; Cutleaf teasel DIFU2 DILA4</c:v>
                </c:pt>
                <c:pt idx="12">
                  <c:v>Spotted knapweed </c:v>
                </c:pt>
                <c:pt idx="13">
                  <c:v>Bull thistle CIVU</c:v>
                </c:pt>
                <c:pt idx="14">
                  <c:v>Jointed goatgrass AECY</c:v>
                </c:pt>
                <c:pt idx="15">
                  <c:v>Yellow nutsedge CYES</c:v>
                </c:pt>
                <c:pt idx="16">
                  <c:v>Oxeye daisy</c:v>
                </c:pt>
                <c:pt idx="17">
                  <c:v>Dalmatian toadflax LIDA LIGE LIVU2</c:v>
                </c:pt>
                <c:pt idx="18">
                  <c:v>Perennial pepperweed LELA2</c:v>
                </c:pt>
                <c:pt idx="19">
                  <c:v>Salt cedar TARA</c:v>
                </c:pt>
                <c:pt idx="20">
                  <c:v>Hoary cress CADR</c:v>
                </c:pt>
                <c:pt idx="21">
                  <c:v>Yellow toadflax LIVU2</c:v>
                </c:pt>
                <c:pt idx="22">
                  <c:v>Leafy spurge EUES</c:v>
                </c:pt>
                <c:pt idx="23">
                  <c:v>Eurasian watermilfoil MYSP2</c:v>
                </c:pt>
                <c:pt idx="24">
                  <c:v>Russian knapweed CERE6</c:v>
                </c:pt>
                <c:pt idx="25">
                  <c:v>Scotch thistle ONAC</c:v>
                </c:pt>
                <c:pt idx="26">
                  <c:v>Russian olive ELAN</c:v>
                </c:pt>
                <c:pt idx="27">
                  <c:v>Diffuse knapweed CEDI3</c:v>
                </c:pt>
                <c:pt idx="28">
                  <c:v>Houndstongue CYOF</c:v>
                </c:pt>
                <c:pt idx="29">
                  <c:v>Musk thistle CANU4</c:v>
                </c:pt>
                <c:pt idx="30">
                  <c:v>Canada thistle CIAR4</c:v>
                </c:pt>
              </c:strCache>
            </c:strRef>
          </c:cat>
          <c:val>
            <c:numRef>
              <c:f>'Statewide Analysis Yr'!$H$17:$AL$17</c:f>
              <c:numCache>
                <c:formatCode>#,##0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212</c:v>
                </c:pt>
                <c:pt idx="8">
                  <c:v>331</c:v>
                </c:pt>
                <c:pt idx="9">
                  <c:v>726</c:v>
                </c:pt>
                <c:pt idx="10">
                  <c:v>1217</c:v>
                </c:pt>
                <c:pt idx="11">
                  <c:v>3221</c:v>
                </c:pt>
                <c:pt idx="12">
                  <c:v>4921</c:v>
                </c:pt>
                <c:pt idx="13">
                  <c:v>6889</c:v>
                </c:pt>
                <c:pt idx="14">
                  <c:v>10032</c:v>
                </c:pt>
                <c:pt idx="15">
                  <c:v>15049</c:v>
                </c:pt>
                <c:pt idx="16">
                  <c:v>16506</c:v>
                </c:pt>
                <c:pt idx="17">
                  <c:v>18360</c:v>
                </c:pt>
                <c:pt idx="18">
                  <c:v>21739</c:v>
                </c:pt>
                <c:pt idx="19">
                  <c:v>27963</c:v>
                </c:pt>
                <c:pt idx="20">
                  <c:v>30044</c:v>
                </c:pt>
                <c:pt idx="21">
                  <c:v>33532</c:v>
                </c:pt>
                <c:pt idx="22">
                  <c:v>39567</c:v>
                </c:pt>
                <c:pt idx="23">
                  <c:v>52518</c:v>
                </c:pt>
                <c:pt idx="24">
                  <c:v>55719</c:v>
                </c:pt>
                <c:pt idx="25">
                  <c:v>56511</c:v>
                </c:pt>
                <c:pt idx="26">
                  <c:v>65979</c:v>
                </c:pt>
                <c:pt idx="27">
                  <c:v>68968</c:v>
                </c:pt>
                <c:pt idx="28">
                  <c:v>73608</c:v>
                </c:pt>
                <c:pt idx="29">
                  <c:v>87633</c:v>
                </c:pt>
                <c:pt idx="30">
                  <c:v>129572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71114000"/>
        <c:axId val="17112970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gradFill rotWithShape="1">
                    <a:gsLst>
                      <a:gs pos="0">
                        <a:schemeClr val="accent2">
                          <a:shade val="51000"/>
                          <a:satMod val="130000"/>
                        </a:schemeClr>
                      </a:gs>
                      <a:gs pos="80000">
                        <a:schemeClr val="accent2">
                          <a:shade val="93000"/>
                          <a:satMod val="130000"/>
                        </a:schemeClr>
                      </a:gs>
                      <a:gs pos="100000">
                        <a:schemeClr val="accent2">
                          <a:shade val="94000"/>
                          <a:satMod val="135000"/>
                        </a:schemeClr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'Statewide Analysis Yr'!$H$15:$AL$15</c15:sqref>
                        </c15:formulaRef>
                      </c:ext>
                    </c:extLst>
                    <c:strCache>
                      <c:ptCount val="31"/>
                      <c:pt idx="0">
                        <c:v>Bouncingbet SAOF4</c:v>
                      </c:pt>
                      <c:pt idx="1">
                        <c:v>Chamomiles (corn, mayweed, scentless) ANAR6 ANCO2 </c:v>
                      </c:pt>
                      <c:pt idx="2">
                        <c:v>Common tansy TAVU</c:v>
                      </c:pt>
                      <c:pt idx="3">
                        <c:v>Dames rocket HEMA3</c:v>
                      </c:pt>
                      <c:pt idx="4">
                        <c:v>Moth mullein VEBL</c:v>
                      </c:pt>
                      <c:pt idx="5">
                        <c:v>Sulfur cinquefoil PORE5</c:v>
                      </c:pt>
                      <c:pt idx="6">
                        <c:v>Wild caraway CACA19</c:v>
                      </c:pt>
                      <c:pt idx="7">
                        <c:v>Black henbane HYNI</c:v>
                      </c:pt>
                      <c:pt idx="8">
                        <c:v>Chinese clematis CLOR</c:v>
                      </c:pt>
                      <c:pt idx="9">
                        <c:v>Absinth wormwood ARAB3</c:v>
                      </c:pt>
                      <c:pt idx="10">
                        <c:v>Plumeless thistle CAAC</c:v>
                      </c:pt>
                      <c:pt idx="11">
                        <c:v>Common &amp; Cutleaf teasel DIFU2 DILA4</c:v>
                      </c:pt>
                      <c:pt idx="12">
                        <c:v>Spotted knapweed </c:v>
                      </c:pt>
                      <c:pt idx="13">
                        <c:v>Bull thistle CIVU</c:v>
                      </c:pt>
                      <c:pt idx="14">
                        <c:v>Jointed goatgrass AECY</c:v>
                      </c:pt>
                      <c:pt idx="15">
                        <c:v>Yellow nutsedge CYES</c:v>
                      </c:pt>
                      <c:pt idx="16">
                        <c:v>Oxeye daisy</c:v>
                      </c:pt>
                      <c:pt idx="17">
                        <c:v>Dalmatian toadflax LIDA LIGE LIVU2</c:v>
                      </c:pt>
                      <c:pt idx="18">
                        <c:v>Perennial pepperweed LELA2</c:v>
                      </c:pt>
                      <c:pt idx="19">
                        <c:v>Salt cedar TARA</c:v>
                      </c:pt>
                      <c:pt idx="20">
                        <c:v>Hoary cress CADR</c:v>
                      </c:pt>
                      <c:pt idx="21">
                        <c:v>Yellow toadflax LIVU2</c:v>
                      </c:pt>
                      <c:pt idx="22">
                        <c:v>Leafy spurge EUES</c:v>
                      </c:pt>
                      <c:pt idx="23">
                        <c:v>Eurasian watermilfoil MYSP2</c:v>
                      </c:pt>
                      <c:pt idx="24">
                        <c:v>Russian knapweed CERE6</c:v>
                      </c:pt>
                      <c:pt idx="25">
                        <c:v>Scotch thistle ONAC</c:v>
                      </c:pt>
                      <c:pt idx="26">
                        <c:v>Russian olive ELAN</c:v>
                      </c:pt>
                      <c:pt idx="27">
                        <c:v>Diffuse knapweed CEDI3</c:v>
                      </c:pt>
                      <c:pt idx="28">
                        <c:v>Houndstongue CYOF</c:v>
                      </c:pt>
                      <c:pt idx="29">
                        <c:v>Musk thistle CANU4</c:v>
                      </c:pt>
                      <c:pt idx="30">
                        <c:v>Canada thistle CIAR4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'Statewide Analysis Yr'!$H$16:$AL$16</c15:sqref>
                        </c15:formulaRef>
                      </c:ext>
                    </c:extLst>
                    <c:numCache>
                      <c:formatCode>#,##0</c:formatCode>
                      <c:ptCount val="31"/>
                      <c:pt idx="0">
                        <c:v>220</c:v>
                      </c:pt>
                      <c:pt idx="1">
                        <c:v>446</c:v>
                      </c:pt>
                      <c:pt idx="2">
                        <c:v>473</c:v>
                      </c:pt>
                      <c:pt idx="3">
                        <c:v>1139</c:v>
                      </c:pt>
                      <c:pt idx="4">
                        <c:v>339</c:v>
                      </c:pt>
                      <c:pt idx="5">
                        <c:v>1139</c:v>
                      </c:pt>
                      <c:pt idx="6">
                        <c:v>114</c:v>
                      </c:pt>
                      <c:pt idx="7">
                        <c:v>580</c:v>
                      </c:pt>
                      <c:pt idx="8">
                        <c:v>1062</c:v>
                      </c:pt>
                      <c:pt idx="9">
                        <c:v>3636</c:v>
                      </c:pt>
                      <c:pt idx="10">
                        <c:v>3208</c:v>
                      </c:pt>
                      <c:pt idx="11">
                        <c:v>3374</c:v>
                      </c:pt>
                      <c:pt idx="12">
                        <c:v>1580</c:v>
                      </c:pt>
                      <c:pt idx="13">
                        <c:v>2087</c:v>
                      </c:pt>
                      <c:pt idx="14">
                        <c:v>5442</c:v>
                      </c:pt>
                      <c:pt idx="15">
                        <c:v>17</c:v>
                      </c:pt>
                      <c:pt idx="16">
                        <c:v>3440</c:v>
                      </c:pt>
                      <c:pt idx="17">
                        <c:v>5229</c:v>
                      </c:pt>
                      <c:pt idx="18">
                        <c:v>8160</c:v>
                      </c:pt>
                      <c:pt idx="19">
                        <c:v>28722</c:v>
                      </c:pt>
                      <c:pt idx="20">
                        <c:v>60814</c:v>
                      </c:pt>
                      <c:pt idx="21">
                        <c:v>874</c:v>
                      </c:pt>
                      <c:pt idx="22">
                        <c:v>39978</c:v>
                      </c:pt>
                      <c:pt idx="23">
                        <c:v>247</c:v>
                      </c:pt>
                      <c:pt idx="24">
                        <c:v>6988</c:v>
                      </c:pt>
                      <c:pt idx="25">
                        <c:v>25587</c:v>
                      </c:pt>
                      <c:pt idx="26">
                        <c:v>9500</c:v>
                      </c:pt>
                      <c:pt idx="27">
                        <c:v>320</c:v>
                      </c:pt>
                      <c:pt idx="28">
                        <c:v>2502</c:v>
                      </c:pt>
                      <c:pt idx="29">
                        <c:v>46491</c:v>
                      </c:pt>
                      <c:pt idx="30">
                        <c:v>98418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171114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129704"/>
        <c:crosses val="autoZero"/>
        <c:auto val="1"/>
        <c:lblAlgn val="ctr"/>
        <c:lblOffset val="100"/>
        <c:noMultiLvlLbl val="0"/>
      </c:catAx>
      <c:valAx>
        <c:axId val="171129704"/>
        <c:scaling>
          <c:orientation val="minMax"/>
          <c:max val="13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dirty="0" smtClean="0"/>
                  <a:t>Estimated</a:t>
                </a:r>
                <a:r>
                  <a:rPr lang="en-US" sz="1100" baseline="0" dirty="0" smtClean="0"/>
                  <a:t> Number of Acres</a:t>
                </a:r>
                <a:endParaRPr lang="en-US" sz="1100" dirty="0"/>
              </a:p>
            </c:rich>
          </c:tx>
          <c:layout>
            <c:manualLayout>
              <c:xMode val="edge"/>
              <c:yMode val="edge"/>
              <c:x val="1.080934578455567E-2"/>
              <c:y val="0.268422232018519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114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List A: Estimated Number of  Acres Infested in Colorado, Based on Data Submitted by </a:t>
            </a:r>
            <a:r>
              <a:rPr lang="en-US" dirty="0" smtClean="0"/>
              <a:t>Counties 2011- 2015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</c:dPt>
          <c:dPt>
            <c:idx val="7"/>
            <c:invertIfNegative val="0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</c:spPr>
          </c:dPt>
          <c:dPt>
            <c:idx val="8"/>
            <c:invertIfNegative val="0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</c:dPt>
          <c:dPt>
            <c:idx val="9"/>
            <c:invertIfNegative val="0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</c:spPr>
          </c:dPt>
          <c:dPt>
            <c:idx val="10"/>
            <c:invertIfNegative val="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</c:spPr>
          </c:dPt>
          <c:dPt>
            <c:idx val="11"/>
            <c:invertIfNegative val="0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</c:spPr>
          </c:dPt>
          <c:dPt>
            <c:idx val="12"/>
            <c:invertIfNegative val="0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/>
            </c:spPr>
          </c:dPt>
          <c:dPt>
            <c:idx val="13"/>
            <c:invertIfNegative val="0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'Statewide Analysis Yr'!$E$66:$R$66</c:f>
              <c:strCache>
                <c:ptCount val="14"/>
                <c:pt idx="0">
                  <c:v>Dyer's woad</c:v>
                </c:pt>
                <c:pt idx="1">
                  <c:v>Giant reed</c:v>
                </c:pt>
                <c:pt idx="2">
                  <c:v>Rush skeletonweed</c:v>
                </c:pt>
                <c:pt idx="3">
                  <c:v>Yellow starthistle</c:v>
                </c:pt>
                <c:pt idx="4">
                  <c:v>Cypress spruge</c:v>
                </c:pt>
                <c:pt idx="5">
                  <c:v>Purple loosestrife</c:v>
                </c:pt>
                <c:pt idx="6">
                  <c:v>Organe hawkweed</c:v>
                </c:pt>
                <c:pt idx="7">
                  <c:v>Elongated mustard</c:v>
                </c:pt>
                <c:pt idx="8">
                  <c:v>Knotweeds</c:v>
                </c:pt>
                <c:pt idx="9">
                  <c:v>African rue</c:v>
                </c:pt>
                <c:pt idx="10">
                  <c:v>Meadow knapweed</c:v>
                </c:pt>
                <c:pt idx="11">
                  <c:v>Mediterranean sage</c:v>
                </c:pt>
                <c:pt idx="12">
                  <c:v>Myrtle spurge</c:v>
                </c:pt>
                <c:pt idx="13">
                  <c:v>Hairy willow-herb</c:v>
                </c:pt>
              </c:strCache>
            </c:strRef>
          </c:cat>
          <c:val>
            <c:numRef>
              <c:f>'Statewide Analysis Yr'!$E$67:$R$67</c:f>
              <c:numCache>
                <c:formatCode>General</c:formatCode>
                <c:ptCount val="1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5</c:v>
                </c:pt>
                <c:pt idx="4">
                  <c:v>41</c:v>
                </c:pt>
                <c:pt idx="5">
                  <c:v>45</c:v>
                </c:pt>
                <c:pt idx="6">
                  <c:v>54</c:v>
                </c:pt>
                <c:pt idx="7">
                  <c:v>54</c:v>
                </c:pt>
                <c:pt idx="8">
                  <c:v>250</c:v>
                </c:pt>
                <c:pt idx="9">
                  <c:v>696</c:v>
                </c:pt>
                <c:pt idx="10">
                  <c:v>1115</c:v>
                </c:pt>
                <c:pt idx="11">
                  <c:v>1262</c:v>
                </c:pt>
                <c:pt idx="12">
                  <c:v>1455</c:v>
                </c:pt>
                <c:pt idx="13">
                  <c:v>1535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1963640"/>
        <c:axId val="171979352"/>
      </c:barChart>
      <c:catAx>
        <c:axId val="1719636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List A Noxious Weed Species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979352"/>
        <c:crosses val="autoZero"/>
        <c:auto val="1"/>
        <c:lblAlgn val="ctr"/>
        <c:lblOffset val="100"/>
        <c:noMultiLvlLbl val="0"/>
      </c:catAx>
      <c:valAx>
        <c:axId val="171979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Estimated Number of Acres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963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8AC3FA-848F-44E4-96DC-5FF580B98B75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7B10562-1C6C-470E-B5E1-ACE94FF2D915}">
      <dgm:prSet phldrT="[Text]"/>
      <dgm:spPr/>
      <dgm:t>
        <a:bodyPr/>
        <a:lstStyle/>
        <a:p>
          <a:r>
            <a:rPr lang="en-US" dirty="0" smtClean="0"/>
            <a:t>Noxious Weed Program</a:t>
          </a:r>
          <a:endParaRPr lang="en-US" dirty="0"/>
        </a:p>
      </dgm:t>
    </dgm:pt>
    <dgm:pt modelId="{A4F0AA8E-04DE-4E20-8F81-2B04765AC9CF}" type="parTrans" cxnId="{9B5F1113-017F-4AC3-9CF5-06CBC6224B46}">
      <dgm:prSet/>
      <dgm:spPr/>
      <dgm:t>
        <a:bodyPr/>
        <a:lstStyle/>
        <a:p>
          <a:endParaRPr lang="en-US"/>
        </a:p>
      </dgm:t>
    </dgm:pt>
    <dgm:pt modelId="{3DBDBB43-165E-4D69-A86B-5F84D687BA6C}" type="sibTrans" cxnId="{9B5F1113-017F-4AC3-9CF5-06CBC6224B46}">
      <dgm:prSet/>
      <dgm:spPr/>
      <dgm:t>
        <a:bodyPr/>
        <a:lstStyle/>
        <a:p>
          <a:endParaRPr lang="en-US"/>
        </a:p>
      </dgm:t>
    </dgm:pt>
    <dgm:pt modelId="{4E450336-5479-432F-A555-CBC6A647304C}">
      <dgm:prSet phldrT="[Text]"/>
      <dgm:spPr/>
      <dgm:t>
        <a:bodyPr/>
        <a:lstStyle/>
        <a:p>
          <a:r>
            <a:rPr lang="en-US" dirty="0" smtClean="0"/>
            <a:t>Prevention &amp; Import Restriction</a:t>
          </a:r>
          <a:endParaRPr lang="en-US" dirty="0"/>
        </a:p>
      </dgm:t>
    </dgm:pt>
    <dgm:pt modelId="{D8334884-CDA5-4324-94CB-7A0CFE1D04E9}" type="parTrans" cxnId="{A745DEC1-8428-4968-B93E-0A1ACDEB4B4B}">
      <dgm:prSet/>
      <dgm:spPr/>
      <dgm:t>
        <a:bodyPr/>
        <a:lstStyle/>
        <a:p>
          <a:endParaRPr lang="en-US"/>
        </a:p>
      </dgm:t>
    </dgm:pt>
    <dgm:pt modelId="{B99F0B82-69B2-4139-89B9-91A452975407}" type="sibTrans" cxnId="{A745DEC1-8428-4968-B93E-0A1ACDEB4B4B}">
      <dgm:prSet/>
      <dgm:spPr/>
      <dgm:t>
        <a:bodyPr/>
        <a:lstStyle/>
        <a:p>
          <a:endParaRPr lang="en-US"/>
        </a:p>
      </dgm:t>
    </dgm:pt>
    <dgm:pt modelId="{A1AB5A80-C687-4F38-86A3-AAA173014573}">
      <dgm:prSet phldrT="[Text]"/>
      <dgm:spPr/>
      <dgm:t>
        <a:bodyPr/>
        <a:lstStyle/>
        <a:p>
          <a:r>
            <a:rPr lang="en-US" dirty="0" smtClean="0"/>
            <a:t>Early Detection and Rapid Response</a:t>
          </a:r>
          <a:endParaRPr lang="en-US" dirty="0"/>
        </a:p>
      </dgm:t>
    </dgm:pt>
    <dgm:pt modelId="{8EEC748D-E3E1-4211-9B36-42ADC3396B4F}" type="parTrans" cxnId="{28575CA5-7A29-4BD8-A759-7433FC2F9BC5}">
      <dgm:prSet/>
      <dgm:spPr/>
      <dgm:t>
        <a:bodyPr/>
        <a:lstStyle/>
        <a:p>
          <a:endParaRPr lang="en-US"/>
        </a:p>
      </dgm:t>
    </dgm:pt>
    <dgm:pt modelId="{C97FC3CC-1B10-480B-879D-12C883825A20}" type="sibTrans" cxnId="{28575CA5-7A29-4BD8-A759-7433FC2F9BC5}">
      <dgm:prSet/>
      <dgm:spPr/>
      <dgm:t>
        <a:bodyPr/>
        <a:lstStyle/>
        <a:p>
          <a:endParaRPr lang="en-US"/>
        </a:p>
      </dgm:t>
    </dgm:pt>
    <dgm:pt modelId="{8D0884FC-64BA-4718-B090-7A8373621A88}">
      <dgm:prSet phldrT="[Text]"/>
      <dgm:spPr/>
      <dgm:t>
        <a:bodyPr/>
        <a:lstStyle/>
        <a:p>
          <a:r>
            <a:rPr lang="en-US" dirty="0" smtClean="0"/>
            <a:t>Control</a:t>
          </a:r>
          <a:endParaRPr lang="en-US" dirty="0"/>
        </a:p>
      </dgm:t>
    </dgm:pt>
    <dgm:pt modelId="{E5FB7514-55E4-42DB-AFD6-01CC8508DE44}" type="parTrans" cxnId="{0ED7D334-AD36-4C26-81E4-ECB670B02C66}">
      <dgm:prSet/>
      <dgm:spPr/>
      <dgm:t>
        <a:bodyPr/>
        <a:lstStyle/>
        <a:p>
          <a:endParaRPr lang="en-US"/>
        </a:p>
      </dgm:t>
    </dgm:pt>
    <dgm:pt modelId="{7B08EE36-FE9E-4ADC-8910-CCA6A18AEB58}" type="sibTrans" cxnId="{0ED7D334-AD36-4C26-81E4-ECB670B02C66}">
      <dgm:prSet/>
      <dgm:spPr/>
      <dgm:t>
        <a:bodyPr/>
        <a:lstStyle/>
        <a:p>
          <a:endParaRPr lang="en-US"/>
        </a:p>
      </dgm:t>
    </dgm:pt>
    <dgm:pt modelId="{58922AEF-1938-4107-A5F0-B1D6E09895C7}">
      <dgm:prSet/>
      <dgm:spPr/>
      <dgm:t>
        <a:bodyPr/>
        <a:lstStyle/>
        <a:p>
          <a:r>
            <a:rPr lang="en-US" dirty="0" smtClean="0"/>
            <a:t>Regulation</a:t>
          </a:r>
          <a:endParaRPr lang="en-US" dirty="0"/>
        </a:p>
      </dgm:t>
    </dgm:pt>
    <dgm:pt modelId="{C7934158-1B23-429F-ADDE-52F228B0C17A}" type="parTrans" cxnId="{4C9DA39A-D367-4976-9B5B-778B78EC0FD8}">
      <dgm:prSet/>
      <dgm:spPr/>
      <dgm:t>
        <a:bodyPr/>
        <a:lstStyle/>
        <a:p>
          <a:endParaRPr lang="en-US"/>
        </a:p>
      </dgm:t>
    </dgm:pt>
    <dgm:pt modelId="{B958C6B0-C16D-4DFF-96E0-44F4E2A80CCD}" type="sibTrans" cxnId="{4C9DA39A-D367-4976-9B5B-778B78EC0FD8}">
      <dgm:prSet/>
      <dgm:spPr/>
      <dgm:t>
        <a:bodyPr/>
        <a:lstStyle/>
        <a:p>
          <a:endParaRPr lang="en-US"/>
        </a:p>
      </dgm:t>
    </dgm:pt>
    <dgm:pt modelId="{0500A6FB-75C3-4673-879B-BF3A04EA9448}">
      <dgm:prSet phldrT="[Text]"/>
      <dgm:spPr/>
      <dgm:t>
        <a:bodyPr/>
        <a:lstStyle/>
        <a:p>
          <a:r>
            <a:rPr lang="en-US" dirty="0" smtClean="0"/>
            <a:t>Education</a:t>
          </a:r>
          <a:endParaRPr lang="en-US" dirty="0"/>
        </a:p>
      </dgm:t>
    </dgm:pt>
    <dgm:pt modelId="{3D91ECA6-8914-4DCB-88AC-E179F2A4AF28}" type="sibTrans" cxnId="{620EB1E2-A799-4C6B-A4ED-A484AD167953}">
      <dgm:prSet/>
      <dgm:spPr/>
      <dgm:t>
        <a:bodyPr/>
        <a:lstStyle/>
        <a:p>
          <a:endParaRPr lang="en-US"/>
        </a:p>
      </dgm:t>
    </dgm:pt>
    <dgm:pt modelId="{1DC5FA86-F6AF-4869-BBC5-FB6E2D6AFF62}" type="parTrans" cxnId="{620EB1E2-A799-4C6B-A4ED-A484AD167953}">
      <dgm:prSet/>
      <dgm:spPr/>
      <dgm:t>
        <a:bodyPr/>
        <a:lstStyle/>
        <a:p>
          <a:endParaRPr lang="en-US"/>
        </a:p>
      </dgm:t>
    </dgm:pt>
    <dgm:pt modelId="{FFE6E842-D020-40B5-AAA1-1F461C4781CE}" type="pres">
      <dgm:prSet presAssocID="{8E8AC3FA-848F-44E4-96DC-5FF580B98B7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C4498AD-C2E2-4799-8A82-708013BCDA00}" type="pres">
      <dgm:prSet presAssocID="{97B10562-1C6C-470E-B5E1-ACE94FF2D915}" presName="centerShape" presStyleLbl="node0" presStyleIdx="0" presStyleCnt="1" custLinFactNeighborY="1179"/>
      <dgm:spPr/>
      <dgm:t>
        <a:bodyPr/>
        <a:lstStyle/>
        <a:p>
          <a:endParaRPr lang="en-US"/>
        </a:p>
      </dgm:t>
    </dgm:pt>
    <dgm:pt modelId="{A1977913-78A1-46E5-95E2-F118FF9D0D4E}" type="pres">
      <dgm:prSet presAssocID="{4E450336-5479-432F-A555-CBC6A647304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D3E67B-996F-4A42-B539-5E186DB5DB7B}" type="pres">
      <dgm:prSet presAssocID="{4E450336-5479-432F-A555-CBC6A647304C}" presName="dummy" presStyleCnt="0"/>
      <dgm:spPr/>
      <dgm:t>
        <a:bodyPr/>
        <a:lstStyle/>
        <a:p>
          <a:endParaRPr lang="en-US"/>
        </a:p>
      </dgm:t>
    </dgm:pt>
    <dgm:pt modelId="{5BB75683-586E-4CD4-AC6C-2C8860D7F7FF}" type="pres">
      <dgm:prSet presAssocID="{B99F0B82-69B2-4139-89B9-91A452975407}" presName="sibTrans" presStyleLbl="sibTrans2D1" presStyleIdx="0" presStyleCnt="5"/>
      <dgm:spPr/>
      <dgm:t>
        <a:bodyPr/>
        <a:lstStyle/>
        <a:p>
          <a:endParaRPr lang="en-US"/>
        </a:p>
      </dgm:t>
    </dgm:pt>
    <dgm:pt modelId="{DABC2111-2079-48D5-8EA2-8ECCB2288608}" type="pres">
      <dgm:prSet presAssocID="{A1AB5A80-C687-4F38-86A3-AAA17301457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7C95E4-8318-4CF3-910E-9DCCC8AB68E1}" type="pres">
      <dgm:prSet presAssocID="{A1AB5A80-C687-4F38-86A3-AAA173014573}" presName="dummy" presStyleCnt="0"/>
      <dgm:spPr/>
      <dgm:t>
        <a:bodyPr/>
        <a:lstStyle/>
        <a:p>
          <a:endParaRPr lang="en-US"/>
        </a:p>
      </dgm:t>
    </dgm:pt>
    <dgm:pt modelId="{70556FAE-0A73-4E86-81B4-E3388E5F5D5E}" type="pres">
      <dgm:prSet presAssocID="{C97FC3CC-1B10-480B-879D-12C883825A20}" presName="sibTrans" presStyleLbl="sibTrans2D1" presStyleIdx="1" presStyleCnt="5"/>
      <dgm:spPr/>
      <dgm:t>
        <a:bodyPr/>
        <a:lstStyle/>
        <a:p>
          <a:endParaRPr lang="en-US"/>
        </a:p>
      </dgm:t>
    </dgm:pt>
    <dgm:pt modelId="{0166FC81-39C4-4A80-AF56-9D5237812CC4}" type="pres">
      <dgm:prSet presAssocID="{58922AEF-1938-4107-A5F0-B1D6E09895C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13FB49-8809-4239-AAD8-595DCB5C215D}" type="pres">
      <dgm:prSet presAssocID="{58922AEF-1938-4107-A5F0-B1D6E09895C7}" presName="dummy" presStyleCnt="0"/>
      <dgm:spPr/>
      <dgm:t>
        <a:bodyPr/>
        <a:lstStyle/>
        <a:p>
          <a:endParaRPr lang="en-US"/>
        </a:p>
      </dgm:t>
    </dgm:pt>
    <dgm:pt modelId="{FBB41010-321B-49F1-A2A0-DB20FAF074DC}" type="pres">
      <dgm:prSet presAssocID="{B958C6B0-C16D-4DFF-96E0-44F4E2A80CCD}" presName="sibTrans" presStyleLbl="sibTrans2D1" presStyleIdx="2" presStyleCnt="5"/>
      <dgm:spPr/>
      <dgm:t>
        <a:bodyPr/>
        <a:lstStyle/>
        <a:p>
          <a:endParaRPr lang="en-US"/>
        </a:p>
      </dgm:t>
    </dgm:pt>
    <dgm:pt modelId="{D2F47F71-76D4-48AB-9F5B-DF5D8ECF16AC}" type="pres">
      <dgm:prSet presAssocID="{0500A6FB-75C3-4673-879B-BF3A04EA944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1E20C1-BD6E-493A-AC26-61FF73F82CA8}" type="pres">
      <dgm:prSet presAssocID="{0500A6FB-75C3-4673-879B-BF3A04EA9448}" presName="dummy" presStyleCnt="0"/>
      <dgm:spPr/>
      <dgm:t>
        <a:bodyPr/>
        <a:lstStyle/>
        <a:p>
          <a:endParaRPr lang="en-US"/>
        </a:p>
      </dgm:t>
    </dgm:pt>
    <dgm:pt modelId="{12C54FB1-D6DC-4254-A91C-4393766170A1}" type="pres">
      <dgm:prSet presAssocID="{3D91ECA6-8914-4DCB-88AC-E179F2A4AF28}" presName="sibTrans" presStyleLbl="sibTrans2D1" presStyleIdx="3" presStyleCnt="5"/>
      <dgm:spPr/>
      <dgm:t>
        <a:bodyPr/>
        <a:lstStyle/>
        <a:p>
          <a:endParaRPr lang="en-US"/>
        </a:p>
      </dgm:t>
    </dgm:pt>
    <dgm:pt modelId="{0EC0C598-E2C6-44E8-9F8B-EE20C2FB7AC2}" type="pres">
      <dgm:prSet presAssocID="{8D0884FC-64BA-4718-B090-7A8373621A8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956321-AED3-4814-BFB6-C23EDA3017FB}" type="pres">
      <dgm:prSet presAssocID="{8D0884FC-64BA-4718-B090-7A8373621A88}" presName="dummy" presStyleCnt="0"/>
      <dgm:spPr/>
      <dgm:t>
        <a:bodyPr/>
        <a:lstStyle/>
        <a:p>
          <a:endParaRPr lang="en-US"/>
        </a:p>
      </dgm:t>
    </dgm:pt>
    <dgm:pt modelId="{0427BC61-CB50-4722-A847-BD91675DF00E}" type="pres">
      <dgm:prSet presAssocID="{7B08EE36-FE9E-4ADC-8910-CCA6A18AEB58}" presName="sibTrans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D5AB0D8D-FC17-4E9E-BF49-841D92BD34BF}" type="presOf" srcId="{B99F0B82-69B2-4139-89B9-91A452975407}" destId="{5BB75683-586E-4CD4-AC6C-2C8860D7F7FF}" srcOrd="0" destOrd="0" presId="urn:microsoft.com/office/officeart/2005/8/layout/radial6"/>
    <dgm:cxn modelId="{162C1FFD-64B8-413B-AEDE-F903F5EA37CD}" type="presOf" srcId="{58922AEF-1938-4107-A5F0-B1D6E09895C7}" destId="{0166FC81-39C4-4A80-AF56-9D5237812CC4}" srcOrd="0" destOrd="0" presId="urn:microsoft.com/office/officeart/2005/8/layout/radial6"/>
    <dgm:cxn modelId="{3F6A1332-1192-42D6-B101-4FD8A98C6B84}" type="presOf" srcId="{A1AB5A80-C687-4F38-86A3-AAA173014573}" destId="{DABC2111-2079-48D5-8EA2-8ECCB2288608}" srcOrd="0" destOrd="0" presId="urn:microsoft.com/office/officeart/2005/8/layout/radial6"/>
    <dgm:cxn modelId="{0ED7D334-AD36-4C26-81E4-ECB670B02C66}" srcId="{97B10562-1C6C-470E-B5E1-ACE94FF2D915}" destId="{8D0884FC-64BA-4718-B090-7A8373621A88}" srcOrd="4" destOrd="0" parTransId="{E5FB7514-55E4-42DB-AFD6-01CC8508DE44}" sibTransId="{7B08EE36-FE9E-4ADC-8910-CCA6A18AEB58}"/>
    <dgm:cxn modelId="{28575CA5-7A29-4BD8-A759-7433FC2F9BC5}" srcId="{97B10562-1C6C-470E-B5E1-ACE94FF2D915}" destId="{A1AB5A80-C687-4F38-86A3-AAA173014573}" srcOrd="1" destOrd="0" parTransId="{8EEC748D-E3E1-4211-9B36-42ADC3396B4F}" sibTransId="{C97FC3CC-1B10-480B-879D-12C883825A20}"/>
    <dgm:cxn modelId="{A745DEC1-8428-4968-B93E-0A1ACDEB4B4B}" srcId="{97B10562-1C6C-470E-B5E1-ACE94FF2D915}" destId="{4E450336-5479-432F-A555-CBC6A647304C}" srcOrd="0" destOrd="0" parTransId="{D8334884-CDA5-4324-94CB-7A0CFE1D04E9}" sibTransId="{B99F0B82-69B2-4139-89B9-91A452975407}"/>
    <dgm:cxn modelId="{E522E960-4473-41D2-AB4C-AD5A1AB5047F}" type="presOf" srcId="{7B08EE36-FE9E-4ADC-8910-CCA6A18AEB58}" destId="{0427BC61-CB50-4722-A847-BD91675DF00E}" srcOrd="0" destOrd="0" presId="urn:microsoft.com/office/officeart/2005/8/layout/radial6"/>
    <dgm:cxn modelId="{41E5C9F3-8B54-4ECF-AEAE-BAB88C74682D}" type="presOf" srcId="{C97FC3CC-1B10-480B-879D-12C883825A20}" destId="{70556FAE-0A73-4E86-81B4-E3388E5F5D5E}" srcOrd="0" destOrd="0" presId="urn:microsoft.com/office/officeart/2005/8/layout/radial6"/>
    <dgm:cxn modelId="{9B726C52-74AB-4F8F-8CB2-BF3453CFD0A5}" type="presOf" srcId="{B958C6B0-C16D-4DFF-96E0-44F4E2A80CCD}" destId="{FBB41010-321B-49F1-A2A0-DB20FAF074DC}" srcOrd="0" destOrd="0" presId="urn:microsoft.com/office/officeart/2005/8/layout/radial6"/>
    <dgm:cxn modelId="{41F4CCE9-8DB0-4C0B-8B92-D2EC564B1159}" type="presOf" srcId="{3D91ECA6-8914-4DCB-88AC-E179F2A4AF28}" destId="{12C54FB1-D6DC-4254-A91C-4393766170A1}" srcOrd="0" destOrd="0" presId="urn:microsoft.com/office/officeart/2005/8/layout/radial6"/>
    <dgm:cxn modelId="{620EB1E2-A799-4C6B-A4ED-A484AD167953}" srcId="{97B10562-1C6C-470E-B5E1-ACE94FF2D915}" destId="{0500A6FB-75C3-4673-879B-BF3A04EA9448}" srcOrd="3" destOrd="0" parTransId="{1DC5FA86-F6AF-4869-BBC5-FB6E2D6AFF62}" sibTransId="{3D91ECA6-8914-4DCB-88AC-E179F2A4AF28}"/>
    <dgm:cxn modelId="{9B5F1113-017F-4AC3-9CF5-06CBC6224B46}" srcId="{8E8AC3FA-848F-44E4-96DC-5FF580B98B75}" destId="{97B10562-1C6C-470E-B5E1-ACE94FF2D915}" srcOrd="0" destOrd="0" parTransId="{A4F0AA8E-04DE-4E20-8F81-2B04765AC9CF}" sibTransId="{3DBDBB43-165E-4D69-A86B-5F84D687BA6C}"/>
    <dgm:cxn modelId="{B86F7815-600A-4B6B-84D1-40CEF053BEDD}" type="presOf" srcId="{8E8AC3FA-848F-44E4-96DC-5FF580B98B75}" destId="{FFE6E842-D020-40B5-AAA1-1F461C4781CE}" srcOrd="0" destOrd="0" presId="urn:microsoft.com/office/officeart/2005/8/layout/radial6"/>
    <dgm:cxn modelId="{4C9DA39A-D367-4976-9B5B-778B78EC0FD8}" srcId="{97B10562-1C6C-470E-B5E1-ACE94FF2D915}" destId="{58922AEF-1938-4107-A5F0-B1D6E09895C7}" srcOrd="2" destOrd="0" parTransId="{C7934158-1B23-429F-ADDE-52F228B0C17A}" sibTransId="{B958C6B0-C16D-4DFF-96E0-44F4E2A80CCD}"/>
    <dgm:cxn modelId="{18657659-E8F7-4F36-90B6-DD7383C97C38}" type="presOf" srcId="{4E450336-5479-432F-A555-CBC6A647304C}" destId="{A1977913-78A1-46E5-95E2-F118FF9D0D4E}" srcOrd="0" destOrd="0" presId="urn:microsoft.com/office/officeart/2005/8/layout/radial6"/>
    <dgm:cxn modelId="{B74270DC-BB4D-4C18-BFAE-9302C4281F1A}" type="presOf" srcId="{97B10562-1C6C-470E-B5E1-ACE94FF2D915}" destId="{9C4498AD-C2E2-4799-8A82-708013BCDA00}" srcOrd="0" destOrd="0" presId="urn:microsoft.com/office/officeart/2005/8/layout/radial6"/>
    <dgm:cxn modelId="{7D9ABB8C-DEDA-4426-8212-3A40C58536B9}" type="presOf" srcId="{8D0884FC-64BA-4718-B090-7A8373621A88}" destId="{0EC0C598-E2C6-44E8-9F8B-EE20C2FB7AC2}" srcOrd="0" destOrd="0" presId="urn:microsoft.com/office/officeart/2005/8/layout/radial6"/>
    <dgm:cxn modelId="{F956C109-ED65-4921-AF81-7D405B86E1EC}" type="presOf" srcId="{0500A6FB-75C3-4673-879B-BF3A04EA9448}" destId="{D2F47F71-76D4-48AB-9F5B-DF5D8ECF16AC}" srcOrd="0" destOrd="0" presId="urn:microsoft.com/office/officeart/2005/8/layout/radial6"/>
    <dgm:cxn modelId="{3D7CFD7C-1682-4417-87FC-701E967EEB9E}" type="presParOf" srcId="{FFE6E842-D020-40B5-AAA1-1F461C4781CE}" destId="{9C4498AD-C2E2-4799-8A82-708013BCDA00}" srcOrd="0" destOrd="0" presId="urn:microsoft.com/office/officeart/2005/8/layout/radial6"/>
    <dgm:cxn modelId="{FB043FEB-7949-4A2E-9C0D-E123A39283DA}" type="presParOf" srcId="{FFE6E842-D020-40B5-AAA1-1F461C4781CE}" destId="{A1977913-78A1-46E5-95E2-F118FF9D0D4E}" srcOrd="1" destOrd="0" presId="urn:microsoft.com/office/officeart/2005/8/layout/radial6"/>
    <dgm:cxn modelId="{96BA4AEF-CF92-4A43-B052-08185E83D7D6}" type="presParOf" srcId="{FFE6E842-D020-40B5-AAA1-1F461C4781CE}" destId="{0CD3E67B-996F-4A42-B539-5E186DB5DB7B}" srcOrd="2" destOrd="0" presId="urn:microsoft.com/office/officeart/2005/8/layout/radial6"/>
    <dgm:cxn modelId="{042F82B8-74A1-435A-A340-CF1E6CF43AC4}" type="presParOf" srcId="{FFE6E842-D020-40B5-AAA1-1F461C4781CE}" destId="{5BB75683-586E-4CD4-AC6C-2C8860D7F7FF}" srcOrd="3" destOrd="0" presId="urn:microsoft.com/office/officeart/2005/8/layout/radial6"/>
    <dgm:cxn modelId="{3BEFC09C-9215-4649-8B05-7282270E1BED}" type="presParOf" srcId="{FFE6E842-D020-40B5-AAA1-1F461C4781CE}" destId="{DABC2111-2079-48D5-8EA2-8ECCB2288608}" srcOrd="4" destOrd="0" presId="urn:microsoft.com/office/officeart/2005/8/layout/radial6"/>
    <dgm:cxn modelId="{946A5761-2037-4251-9880-33D82A5CC926}" type="presParOf" srcId="{FFE6E842-D020-40B5-AAA1-1F461C4781CE}" destId="{C67C95E4-8318-4CF3-910E-9DCCC8AB68E1}" srcOrd="5" destOrd="0" presId="urn:microsoft.com/office/officeart/2005/8/layout/radial6"/>
    <dgm:cxn modelId="{2E533EBD-8F16-4D94-ABFA-54DF7A6721B0}" type="presParOf" srcId="{FFE6E842-D020-40B5-AAA1-1F461C4781CE}" destId="{70556FAE-0A73-4E86-81B4-E3388E5F5D5E}" srcOrd="6" destOrd="0" presId="urn:microsoft.com/office/officeart/2005/8/layout/radial6"/>
    <dgm:cxn modelId="{1B7B9CC1-7AEC-46F7-ADFA-3C0D28B4BE5A}" type="presParOf" srcId="{FFE6E842-D020-40B5-AAA1-1F461C4781CE}" destId="{0166FC81-39C4-4A80-AF56-9D5237812CC4}" srcOrd="7" destOrd="0" presId="urn:microsoft.com/office/officeart/2005/8/layout/radial6"/>
    <dgm:cxn modelId="{35610422-37F1-4274-A9DA-777274B18C05}" type="presParOf" srcId="{FFE6E842-D020-40B5-AAA1-1F461C4781CE}" destId="{F913FB49-8809-4239-AAD8-595DCB5C215D}" srcOrd="8" destOrd="0" presId="urn:microsoft.com/office/officeart/2005/8/layout/radial6"/>
    <dgm:cxn modelId="{BFCD0A49-6B03-4714-B49D-13ADB42D9323}" type="presParOf" srcId="{FFE6E842-D020-40B5-AAA1-1F461C4781CE}" destId="{FBB41010-321B-49F1-A2A0-DB20FAF074DC}" srcOrd="9" destOrd="0" presId="urn:microsoft.com/office/officeart/2005/8/layout/radial6"/>
    <dgm:cxn modelId="{1A701A15-8840-49B2-833D-65149F2B3035}" type="presParOf" srcId="{FFE6E842-D020-40B5-AAA1-1F461C4781CE}" destId="{D2F47F71-76D4-48AB-9F5B-DF5D8ECF16AC}" srcOrd="10" destOrd="0" presId="urn:microsoft.com/office/officeart/2005/8/layout/radial6"/>
    <dgm:cxn modelId="{DA6869C7-566D-4C8F-AF61-E0667A6A6D4C}" type="presParOf" srcId="{FFE6E842-D020-40B5-AAA1-1F461C4781CE}" destId="{B21E20C1-BD6E-493A-AC26-61FF73F82CA8}" srcOrd="11" destOrd="0" presId="urn:microsoft.com/office/officeart/2005/8/layout/radial6"/>
    <dgm:cxn modelId="{B2626D44-1CE8-415A-A2F5-31BC60D22B86}" type="presParOf" srcId="{FFE6E842-D020-40B5-AAA1-1F461C4781CE}" destId="{12C54FB1-D6DC-4254-A91C-4393766170A1}" srcOrd="12" destOrd="0" presId="urn:microsoft.com/office/officeart/2005/8/layout/radial6"/>
    <dgm:cxn modelId="{6823B87A-7047-4410-9F2D-476FC56B1A03}" type="presParOf" srcId="{FFE6E842-D020-40B5-AAA1-1F461C4781CE}" destId="{0EC0C598-E2C6-44E8-9F8B-EE20C2FB7AC2}" srcOrd="13" destOrd="0" presId="urn:microsoft.com/office/officeart/2005/8/layout/radial6"/>
    <dgm:cxn modelId="{A1736783-F5D3-4F7D-940C-E0200F29FE59}" type="presParOf" srcId="{FFE6E842-D020-40B5-AAA1-1F461C4781CE}" destId="{0F956321-AED3-4814-BFB6-C23EDA3017FB}" srcOrd="14" destOrd="0" presId="urn:microsoft.com/office/officeart/2005/8/layout/radial6"/>
    <dgm:cxn modelId="{40A8E36A-C3B4-45C4-A01B-951CBD4D4A98}" type="presParOf" srcId="{FFE6E842-D020-40B5-AAA1-1F461C4781CE}" destId="{0427BC61-CB50-4722-A847-BD91675DF00E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E133DC-6D88-4B49-8AD5-2ED9C8314899}" type="doc">
      <dgm:prSet loTypeId="urn:microsoft.com/office/officeart/2005/8/layout/radial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3422387-D222-475B-B389-C04F9E81B5E1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Annual Rule = County Management Plan</a:t>
          </a:r>
          <a:endParaRPr lang="en-US" dirty="0">
            <a:solidFill>
              <a:schemeClr val="tx1"/>
            </a:solidFill>
          </a:endParaRPr>
        </a:p>
      </dgm:t>
    </dgm:pt>
    <dgm:pt modelId="{7CA9B9EB-AD47-495D-A3AD-8CFB2ACCA6B2}" type="parTrans" cxnId="{A0B604EE-6086-4232-80C1-CB26118DDB4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7B9F9C5-B596-4DC4-9D6B-143589386F37}" type="sibTrans" cxnId="{A0B604EE-6086-4232-80C1-CB26118DDB4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BE19C9D-A29E-4DD4-985B-D385E2BA9154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Species Occurrence Data</a:t>
          </a:r>
          <a:endParaRPr lang="en-US" dirty="0">
            <a:solidFill>
              <a:schemeClr val="tx1"/>
            </a:solidFill>
          </a:endParaRPr>
        </a:p>
      </dgm:t>
    </dgm:pt>
    <dgm:pt modelId="{F37B1C45-18CA-4F04-BFA4-048528478C6C}" type="parTrans" cxnId="{9CBA8E57-1FBF-4A56-A816-BD511C51B0F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985F7E5-F38C-4637-8C52-CD6E2CD0116F}" type="sibTrans" cxnId="{9CBA8E57-1FBF-4A56-A816-BD511C51B0F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E13FCF2-2E02-4907-B1DC-0FBD811F1670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Population Monitoring</a:t>
          </a:r>
          <a:endParaRPr lang="en-US" dirty="0">
            <a:solidFill>
              <a:schemeClr val="tx1"/>
            </a:solidFill>
          </a:endParaRPr>
        </a:p>
      </dgm:t>
    </dgm:pt>
    <dgm:pt modelId="{BB5C2EE3-4F2A-47B4-8359-6CF606A20AC1}" type="parTrans" cxnId="{EAB77791-752E-4BD6-8515-773A95FAE22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2C80F91-CCD7-4EF5-BB72-8AE6BB6CB587}" type="sibTrans" cxnId="{EAB77791-752E-4BD6-8515-773A95FAE22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C8CF5C5-DB57-409D-96C4-8B9801EC0540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Data Sharing</a:t>
          </a:r>
          <a:endParaRPr lang="en-US" dirty="0">
            <a:solidFill>
              <a:schemeClr val="tx1"/>
            </a:solidFill>
          </a:endParaRPr>
        </a:p>
      </dgm:t>
    </dgm:pt>
    <dgm:pt modelId="{AA592250-1BAB-40D1-A644-003638B8DAB0}" type="parTrans" cxnId="{F18249D6-9866-4270-9226-1354A5FEAEE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22F04E8-54FA-4035-A619-D0A3671FCD5F}" type="sibTrans" cxnId="{F18249D6-9866-4270-9226-1354A5FEAEE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2ADE2B4-7362-40DF-8FA1-7F9ED1B66425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Species’ Questionnaires</a:t>
          </a:r>
          <a:endParaRPr lang="en-US" dirty="0">
            <a:solidFill>
              <a:schemeClr val="tx1"/>
            </a:solidFill>
          </a:endParaRPr>
        </a:p>
      </dgm:t>
    </dgm:pt>
    <dgm:pt modelId="{5B09FE5D-C54B-46EA-866C-C6901D463D77}" type="parTrans" cxnId="{48550AF9-A07E-45E9-A86B-0A3BA505E43D}">
      <dgm:prSet/>
      <dgm:spPr/>
      <dgm:t>
        <a:bodyPr/>
        <a:lstStyle/>
        <a:p>
          <a:endParaRPr lang="en-US"/>
        </a:p>
      </dgm:t>
    </dgm:pt>
    <dgm:pt modelId="{71ED3BDA-E9BB-4D02-8C30-6F5CCC7F6B7D}" type="sibTrans" cxnId="{48550AF9-A07E-45E9-A86B-0A3BA505E43D}">
      <dgm:prSet/>
      <dgm:spPr/>
      <dgm:t>
        <a:bodyPr/>
        <a:lstStyle/>
        <a:p>
          <a:endParaRPr lang="en-US"/>
        </a:p>
      </dgm:t>
    </dgm:pt>
    <dgm:pt modelId="{BB5165DB-3B71-4EE7-943C-7A6F7017B38A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Communication Network</a:t>
          </a:r>
          <a:endParaRPr lang="en-US" dirty="0">
            <a:solidFill>
              <a:schemeClr val="tx1"/>
            </a:solidFill>
          </a:endParaRPr>
        </a:p>
      </dgm:t>
    </dgm:pt>
    <dgm:pt modelId="{950EE5C7-87E6-4C2C-8D6A-6639D603ECE6}" type="parTrans" cxnId="{5027B224-E191-44B0-BE6B-93622AC9255A}">
      <dgm:prSet/>
      <dgm:spPr/>
      <dgm:t>
        <a:bodyPr/>
        <a:lstStyle/>
        <a:p>
          <a:endParaRPr lang="en-US"/>
        </a:p>
      </dgm:t>
    </dgm:pt>
    <dgm:pt modelId="{205C28FE-B876-4C36-80C6-FC1AB085FA04}" type="sibTrans" cxnId="{5027B224-E191-44B0-BE6B-93622AC9255A}">
      <dgm:prSet/>
      <dgm:spPr/>
      <dgm:t>
        <a:bodyPr/>
        <a:lstStyle/>
        <a:p>
          <a:endParaRPr lang="en-US"/>
        </a:p>
      </dgm:t>
    </dgm:pt>
    <dgm:pt modelId="{8B41DF35-35AA-4CC3-8B26-FC2531BDCDF8}">
      <dgm:prSet phldrT="[Text]" custScaleX="59536" custScaleY="56890" custRadScaleRad="36876" custRadScaleInc="-244602"/>
      <dgm:spPr/>
      <dgm:t>
        <a:bodyPr/>
        <a:lstStyle/>
        <a:p>
          <a:endParaRPr lang="en-US"/>
        </a:p>
      </dgm:t>
    </dgm:pt>
    <dgm:pt modelId="{FB0C7650-1562-484F-8B71-578BDB1E1A04}" type="parTrans" cxnId="{46482B70-A561-40C2-827C-35B9C13EBB24}">
      <dgm:prSet/>
      <dgm:spPr/>
      <dgm:t>
        <a:bodyPr/>
        <a:lstStyle/>
        <a:p>
          <a:endParaRPr lang="en-US"/>
        </a:p>
      </dgm:t>
    </dgm:pt>
    <dgm:pt modelId="{ED9CB179-D39F-43DB-B70D-77B516542B4F}" type="sibTrans" cxnId="{46482B70-A561-40C2-827C-35B9C13EBB24}">
      <dgm:prSet/>
      <dgm:spPr/>
      <dgm:t>
        <a:bodyPr/>
        <a:lstStyle/>
        <a:p>
          <a:endParaRPr lang="en-US"/>
        </a:p>
      </dgm:t>
    </dgm:pt>
    <dgm:pt modelId="{60247732-7BEB-4C0B-BA3E-63F90B3D478D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Management Grants</a:t>
          </a:r>
          <a:endParaRPr lang="en-US" dirty="0">
            <a:solidFill>
              <a:schemeClr val="tx1"/>
            </a:solidFill>
          </a:endParaRPr>
        </a:p>
      </dgm:t>
    </dgm:pt>
    <dgm:pt modelId="{4D71266E-C3F1-4997-9C9E-A17E7FFBD893}" type="parTrans" cxnId="{2EE982A8-6FE1-411F-9566-94CC9EDBB7AF}">
      <dgm:prSet/>
      <dgm:spPr/>
      <dgm:t>
        <a:bodyPr/>
        <a:lstStyle/>
        <a:p>
          <a:endParaRPr lang="en-US"/>
        </a:p>
      </dgm:t>
    </dgm:pt>
    <dgm:pt modelId="{F970D228-664E-465C-A2FF-7254562FBE32}" type="sibTrans" cxnId="{2EE982A8-6FE1-411F-9566-94CC9EDBB7AF}">
      <dgm:prSet/>
      <dgm:spPr/>
      <dgm:t>
        <a:bodyPr/>
        <a:lstStyle/>
        <a:p>
          <a:endParaRPr lang="en-US"/>
        </a:p>
      </dgm:t>
    </dgm:pt>
    <dgm:pt modelId="{9DF488A1-0DAF-471B-BF03-90221070819E}" type="pres">
      <dgm:prSet presAssocID="{48E133DC-6D88-4B49-8AD5-2ED9C831489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D77675-8E34-4494-9340-CAF98C830A49}" type="pres">
      <dgm:prSet presAssocID="{83422387-D222-475B-B389-C04F9E81B5E1}" presName="centerShape" presStyleLbl="node0" presStyleIdx="0" presStyleCnt="1" custScaleX="187821" custScaleY="42981" custLinFactNeighborX="-3603" custLinFactNeighborY="-47995"/>
      <dgm:spPr/>
      <dgm:t>
        <a:bodyPr/>
        <a:lstStyle/>
        <a:p>
          <a:endParaRPr lang="en-US"/>
        </a:p>
      </dgm:t>
    </dgm:pt>
    <dgm:pt modelId="{3A89B326-A3E1-40DA-888F-604A4EA9C737}" type="pres">
      <dgm:prSet presAssocID="{F37B1C45-18CA-4F04-BFA4-048528478C6C}" presName="parTrans" presStyleLbl="bgSibTrans2D1" presStyleIdx="0" presStyleCnt="6"/>
      <dgm:spPr/>
      <dgm:t>
        <a:bodyPr/>
        <a:lstStyle/>
        <a:p>
          <a:endParaRPr lang="en-US"/>
        </a:p>
      </dgm:t>
    </dgm:pt>
    <dgm:pt modelId="{08418A54-88E1-4643-BA11-F6AD15D47A4E}" type="pres">
      <dgm:prSet presAssocID="{1BE19C9D-A29E-4DD4-985B-D385E2BA9154}" presName="node" presStyleLbl="node1" presStyleIdx="0" presStyleCnt="6" custScaleX="90559" custScaleY="38746" custRadScaleRad="141325" custRadScaleInc="819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0A5E2E-D3B5-49AD-8B8C-CC82BD559B70}" type="pres">
      <dgm:prSet presAssocID="{BB5C2EE3-4F2A-47B4-8359-6CF606A20AC1}" presName="parTrans" presStyleLbl="bgSibTrans2D1" presStyleIdx="1" presStyleCnt="6"/>
      <dgm:spPr/>
      <dgm:t>
        <a:bodyPr/>
        <a:lstStyle/>
        <a:p>
          <a:endParaRPr lang="en-US"/>
        </a:p>
      </dgm:t>
    </dgm:pt>
    <dgm:pt modelId="{442CE2F5-11C4-4D29-964A-960050B7EF28}" type="pres">
      <dgm:prSet presAssocID="{9E13FCF2-2E02-4907-B1DC-0FBD811F1670}" presName="node" presStyleLbl="node1" presStyleIdx="1" presStyleCnt="6" custScaleX="75627" custScaleY="54158" custRadScaleRad="95532" custRadScaleInc="-958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E5DC9B-CB16-4338-83D7-C3137AA491F9}" type="pres">
      <dgm:prSet presAssocID="{AA592250-1BAB-40D1-A644-003638B8DAB0}" presName="parTrans" presStyleLbl="bgSibTrans2D1" presStyleIdx="2" presStyleCnt="6"/>
      <dgm:spPr/>
      <dgm:t>
        <a:bodyPr/>
        <a:lstStyle/>
        <a:p>
          <a:endParaRPr lang="en-US"/>
        </a:p>
      </dgm:t>
    </dgm:pt>
    <dgm:pt modelId="{EAB52718-F7B5-44BF-9E38-C86173A1C1BA}" type="pres">
      <dgm:prSet presAssocID="{7C8CF5C5-DB57-409D-96C4-8B9801EC0540}" presName="node" presStyleLbl="node1" presStyleIdx="2" presStyleCnt="6" custScaleX="59536" custScaleY="56890" custRadScaleRad="36876" custRadScaleInc="-2446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DD9617-BE22-43D1-8A94-16D673CF92BD}" type="pres">
      <dgm:prSet presAssocID="{4D71266E-C3F1-4997-9C9E-A17E7FFBD893}" presName="parTrans" presStyleLbl="bgSibTrans2D1" presStyleIdx="3" presStyleCnt="6"/>
      <dgm:spPr/>
      <dgm:t>
        <a:bodyPr/>
        <a:lstStyle/>
        <a:p>
          <a:endParaRPr lang="en-US"/>
        </a:p>
      </dgm:t>
    </dgm:pt>
    <dgm:pt modelId="{9C9565A9-C5E2-4EC9-8D68-E1C6DD6FB6B8}" type="pres">
      <dgm:prSet presAssocID="{60247732-7BEB-4C0B-BA3E-63F90B3D478D}" presName="node" presStyleLbl="node1" presStyleIdx="3" presStyleCnt="6" custScaleX="87505" custScaleY="37757" custRadScaleRad="20641" custRadScaleInc="1756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EAC1E5-B367-4691-BA68-65A2821B4638}" type="pres">
      <dgm:prSet presAssocID="{5B09FE5D-C54B-46EA-866C-C6901D463D77}" presName="parTrans" presStyleLbl="bgSibTrans2D1" presStyleIdx="4" presStyleCnt="6"/>
      <dgm:spPr/>
      <dgm:t>
        <a:bodyPr/>
        <a:lstStyle/>
        <a:p>
          <a:endParaRPr lang="en-US"/>
        </a:p>
      </dgm:t>
    </dgm:pt>
    <dgm:pt modelId="{77DC4E94-852F-4F78-94D8-11BA91F4AED7}" type="pres">
      <dgm:prSet presAssocID="{62ADE2B4-7362-40DF-8FA1-7F9ED1B66425}" presName="node" presStyleLbl="node1" presStyleIdx="4" presStyleCnt="6" custScaleX="59536" custScaleY="56890" custRadScaleRad="75857" custRadScaleInc="849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AD898D-5B67-4738-AEE7-89EF1742B21A}" type="pres">
      <dgm:prSet presAssocID="{950EE5C7-87E6-4C2C-8D6A-6639D603ECE6}" presName="parTrans" presStyleLbl="bgSibTrans2D1" presStyleIdx="5" presStyleCnt="6"/>
      <dgm:spPr/>
      <dgm:t>
        <a:bodyPr/>
        <a:lstStyle/>
        <a:p>
          <a:endParaRPr lang="en-US"/>
        </a:p>
      </dgm:t>
    </dgm:pt>
    <dgm:pt modelId="{34942607-ED3B-4A00-97C1-0B30FA61D3F6}" type="pres">
      <dgm:prSet presAssocID="{BB5165DB-3B71-4EE7-943C-7A6F7017B38A}" presName="node" presStyleLbl="node1" presStyleIdx="5" presStyleCnt="6" custScaleX="59536" custScaleY="56890" custRadScaleRad="116997" custRadScaleInc="-898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69240C3-1773-4EF7-BEC6-0139270FD470}" type="presOf" srcId="{AA592250-1BAB-40D1-A644-003638B8DAB0}" destId="{8DE5DC9B-CB16-4338-83D7-C3137AA491F9}" srcOrd="0" destOrd="0" presId="urn:microsoft.com/office/officeart/2005/8/layout/radial4"/>
    <dgm:cxn modelId="{11ABA862-74FC-4432-A8FA-E8B99EC7E393}" type="presOf" srcId="{62ADE2B4-7362-40DF-8FA1-7F9ED1B66425}" destId="{77DC4E94-852F-4F78-94D8-11BA91F4AED7}" srcOrd="0" destOrd="0" presId="urn:microsoft.com/office/officeart/2005/8/layout/radial4"/>
    <dgm:cxn modelId="{5241505C-EF32-4359-9DEA-039417D14097}" type="presOf" srcId="{9E13FCF2-2E02-4907-B1DC-0FBD811F1670}" destId="{442CE2F5-11C4-4D29-964A-960050B7EF28}" srcOrd="0" destOrd="0" presId="urn:microsoft.com/office/officeart/2005/8/layout/radial4"/>
    <dgm:cxn modelId="{E1251AD0-E408-42D5-9023-15237F40B0CF}" type="presOf" srcId="{950EE5C7-87E6-4C2C-8D6A-6639D603ECE6}" destId="{C7AD898D-5B67-4738-AEE7-89EF1742B21A}" srcOrd="0" destOrd="0" presId="urn:microsoft.com/office/officeart/2005/8/layout/radial4"/>
    <dgm:cxn modelId="{46482B70-A561-40C2-827C-35B9C13EBB24}" srcId="{48E133DC-6D88-4B49-8AD5-2ED9C8314899}" destId="{8B41DF35-35AA-4CC3-8B26-FC2531BDCDF8}" srcOrd="1" destOrd="0" parTransId="{FB0C7650-1562-484F-8B71-578BDB1E1A04}" sibTransId="{ED9CB179-D39F-43DB-B70D-77B516542B4F}"/>
    <dgm:cxn modelId="{5027B224-E191-44B0-BE6B-93622AC9255A}" srcId="{83422387-D222-475B-B389-C04F9E81B5E1}" destId="{BB5165DB-3B71-4EE7-943C-7A6F7017B38A}" srcOrd="5" destOrd="0" parTransId="{950EE5C7-87E6-4C2C-8D6A-6639D603ECE6}" sibTransId="{205C28FE-B876-4C36-80C6-FC1AB085FA04}"/>
    <dgm:cxn modelId="{EAB77791-752E-4BD6-8515-773A95FAE227}" srcId="{83422387-D222-475B-B389-C04F9E81B5E1}" destId="{9E13FCF2-2E02-4907-B1DC-0FBD811F1670}" srcOrd="1" destOrd="0" parTransId="{BB5C2EE3-4F2A-47B4-8359-6CF606A20AC1}" sibTransId="{D2C80F91-CCD7-4EF5-BB72-8AE6BB6CB587}"/>
    <dgm:cxn modelId="{C8B87CB5-D9E0-4302-8FA1-6A50613F4934}" type="presOf" srcId="{5B09FE5D-C54B-46EA-866C-C6901D463D77}" destId="{3CEAC1E5-B367-4691-BA68-65A2821B4638}" srcOrd="0" destOrd="0" presId="urn:microsoft.com/office/officeart/2005/8/layout/radial4"/>
    <dgm:cxn modelId="{CC2C9B6B-0576-463D-8673-09A99257540D}" type="presOf" srcId="{BB5165DB-3B71-4EE7-943C-7A6F7017B38A}" destId="{34942607-ED3B-4A00-97C1-0B30FA61D3F6}" srcOrd="0" destOrd="0" presId="urn:microsoft.com/office/officeart/2005/8/layout/radial4"/>
    <dgm:cxn modelId="{3F6A03EC-8A8B-4AD9-83FE-4389DED513DC}" type="presOf" srcId="{60247732-7BEB-4C0B-BA3E-63F90B3D478D}" destId="{9C9565A9-C5E2-4EC9-8D68-E1C6DD6FB6B8}" srcOrd="0" destOrd="0" presId="urn:microsoft.com/office/officeart/2005/8/layout/radial4"/>
    <dgm:cxn modelId="{A0B604EE-6086-4232-80C1-CB26118DDB4E}" srcId="{48E133DC-6D88-4B49-8AD5-2ED9C8314899}" destId="{83422387-D222-475B-B389-C04F9E81B5E1}" srcOrd="0" destOrd="0" parTransId="{7CA9B9EB-AD47-495D-A3AD-8CFB2ACCA6B2}" sibTransId="{17B9F9C5-B596-4DC4-9D6B-143589386F37}"/>
    <dgm:cxn modelId="{505DA773-72B6-4C2A-B756-AEB3790D4D77}" type="presOf" srcId="{7C8CF5C5-DB57-409D-96C4-8B9801EC0540}" destId="{EAB52718-F7B5-44BF-9E38-C86173A1C1BA}" srcOrd="0" destOrd="0" presId="urn:microsoft.com/office/officeart/2005/8/layout/radial4"/>
    <dgm:cxn modelId="{9CBA8E57-1FBF-4A56-A816-BD511C51B0F9}" srcId="{83422387-D222-475B-B389-C04F9E81B5E1}" destId="{1BE19C9D-A29E-4DD4-985B-D385E2BA9154}" srcOrd="0" destOrd="0" parTransId="{F37B1C45-18CA-4F04-BFA4-048528478C6C}" sibTransId="{A985F7E5-F38C-4637-8C52-CD6E2CD0116F}"/>
    <dgm:cxn modelId="{C177AE9E-AB58-4F84-AAA8-860113BC9737}" type="presOf" srcId="{48E133DC-6D88-4B49-8AD5-2ED9C8314899}" destId="{9DF488A1-0DAF-471B-BF03-90221070819E}" srcOrd="0" destOrd="0" presId="urn:microsoft.com/office/officeart/2005/8/layout/radial4"/>
    <dgm:cxn modelId="{84DEA666-DC45-4FBF-B6B3-42784121BB7B}" type="presOf" srcId="{4D71266E-C3F1-4997-9C9E-A17E7FFBD893}" destId="{E4DD9617-BE22-43D1-8A94-16D673CF92BD}" srcOrd="0" destOrd="0" presId="urn:microsoft.com/office/officeart/2005/8/layout/radial4"/>
    <dgm:cxn modelId="{4B344A0F-AB4B-466C-AD4C-6E1CA09BB58F}" type="presOf" srcId="{BB5C2EE3-4F2A-47B4-8359-6CF606A20AC1}" destId="{050A5E2E-D3B5-49AD-8B8C-CC82BD559B70}" srcOrd="0" destOrd="0" presId="urn:microsoft.com/office/officeart/2005/8/layout/radial4"/>
    <dgm:cxn modelId="{4F29D443-6526-4D05-B0A8-FA73EA911F07}" type="presOf" srcId="{83422387-D222-475B-B389-C04F9E81B5E1}" destId="{60D77675-8E34-4494-9340-CAF98C830A49}" srcOrd="0" destOrd="0" presId="urn:microsoft.com/office/officeart/2005/8/layout/radial4"/>
    <dgm:cxn modelId="{F18249D6-9866-4270-9226-1354A5FEAEE0}" srcId="{83422387-D222-475B-B389-C04F9E81B5E1}" destId="{7C8CF5C5-DB57-409D-96C4-8B9801EC0540}" srcOrd="2" destOrd="0" parTransId="{AA592250-1BAB-40D1-A644-003638B8DAB0}" sibTransId="{022F04E8-54FA-4035-A619-D0A3671FCD5F}"/>
    <dgm:cxn modelId="{5C04648B-D974-415B-A22F-2D5368E35EA3}" type="presOf" srcId="{1BE19C9D-A29E-4DD4-985B-D385E2BA9154}" destId="{08418A54-88E1-4643-BA11-F6AD15D47A4E}" srcOrd="0" destOrd="0" presId="urn:microsoft.com/office/officeart/2005/8/layout/radial4"/>
    <dgm:cxn modelId="{48550AF9-A07E-45E9-A86B-0A3BA505E43D}" srcId="{83422387-D222-475B-B389-C04F9E81B5E1}" destId="{62ADE2B4-7362-40DF-8FA1-7F9ED1B66425}" srcOrd="4" destOrd="0" parTransId="{5B09FE5D-C54B-46EA-866C-C6901D463D77}" sibTransId="{71ED3BDA-E9BB-4D02-8C30-6F5CCC7F6B7D}"/>
    <dgm:cxn modelId="{3B290464-8289-4CCA-AAC9-573E97D04258}" type="presOf" srcId="{F37B1C45-18CA-4F04-BFA4-048528478C6C}" destId="{3A89B326-A3E1-40DA-888F-604A4EA9C737}" srcOrd="0" destOrd="0" presId="urn:microsoft.com/office/officeart/2005/8/layout/radial4"/>
    <dgm:cxn modelId="{2EE982A8-6FE1-411F-9566-94CC9EDBB7AF}" srcId="{83422387-D222-475B-B389-C04F9E81B5E1}" destId="{60247732-7BEB-4C0B-BA3E-63F90B3D478D}" srcOrd="3" destOrd="0" parTransId="{4D71266E-C3F1-4997-9C9E-A17E7FFBD893}" sibTransId="{F970D228-664E-465C-A2FF-7254562FBE32}"/>
    <dgm:cxn modelId="{77A70E07-ABAA-4763-9297-876B1CE38D43}" type="presParOf" srcId="{9DF488A1-0DAF-471B-BF03-90221070819E}" destId="{60D77675-8E34-4494-9340-CAF98C830A49}" srcOrd="0" destOrd="0" presId="urn:microsoft.com/office/officeart/2005/8/layout/radial4"/>
    <dgm:cxn modelId="{35F75B0D-8285-45E8-8903-1DD79E8FF506}" type="presParOf" srcId="{9DF488A1-0DAF-471B-BF03-90221070819E}" destId="{3A89B326-A3E1-40DA-888F-604A4EA9C737}" srcOrd="1" destOrd="0" presId="urn:microsoft.com/office/officeart/2005/8/layout/radial4"/>
    <dgm:cxn modelId="{B922C216-2517-4B03-A052-361EB0EE837B}" type="presParOf" srcId="{9DF488A1-0DAF-471B-BF03-90221070819E}" destId="{08418A54-88E1-4643-BA11-F6AD15D47A4E}" srcOrd="2" destOrd="0" presId="urn:microsoft.com/office/officeart/2005/8/layout/radial4"/>
    <dgm:cxn modelId="{3866A9BD-C736-4353-8496-0FA5E6DABBA0}" type="presParOf" srcId="{9DF488A1-0DAF-471B-BF03-90221070819E}" destId="{050A5E2E-D3B5-49AD-8B8C-CC82BD559B70}" srcOrd="3" destOrd="0" presId="urn:microsoft.com/office/officeart/2005/8/layout/radial4"/>
    <dgm:cxn modelId="{0E982271-82DE-461B-BC52-9B107B96B336}" type="presParOf" srcId="{9DF488A1-0DAF-471B-BF03-90221070819E}" destId="{442CE2F5-11C4-4D29-964A-960050B7EF28}" srcOrd="4" destOrd="0" presId="urn:microsoft.com/office/officeart/2005/8/layout/radial4"/>
    <dgm:cxn modelId="{40415D73-485A-4AD1-ADCB-8523DAF0D618}" type="presParOf" srcId="{9DF488A1-0DAF-471B-BF03-90221070819E}" destId="{8DE5DC9B-CB16-4338-83D7-C3137AA491F9}" srcOrd="5" destOrd="0" presId="urn:microsoft.com/office/officeart/2005/8/layout/radial4"/>
    <dgm:cxn modelId="{BD0D9678-8104-4639-8E07-3E4EE16846F1}" type="presParOf" srcId="{9DF488A1-0DAF-471B-BF03-90221070819E}" destId="{EAB52718-F7B5-44BF-9E38-C86173A1C1BA}" srcOrd="6" destOrd="0" presId="urn:microsoft.com/office/officeart/2005/8/layout/radial4"/>
    <dgm:cxn modelId="{086538ED-A051-4DE6-B98C-510B2881AC61}" type="presParOf" srcId="{9DF488A1-0DAF-471B-BF03-90221070819E}" destId="{E4DD9617-BE22-43D1-8A94-16D673CF92BD}" srcOrd="7" destOrd="0" presId="urn:microsoft.com/office/officeart/2005/8/layout/radial4"/>
    <dgm:cxn modelId="{511D271F-3C46-4E35-B180-2F33417B03ED}" type="presParOf" srcId="{9DF488A1-0DAF-471B-BF03-90221070819E}" destId="{9C9565A9-C5E2-4EC9-8D68-E1C6DD6FB6B8}" srcOrd="8" destOrd="0" presId="urn:microsoft.com/office/officeart/2005/8/layout/radial4"/>
    <dgm:cxn modelId="{0A290130-6333-4063-8503-292437238AAB}" type="presParOf" srcId="{9DF488A1-0DAF-471B-BF03-90221070819E}" destId="{3CEAC1E5-B367-4691-BA68-65A2821B4638}" srcOrd="9" destOrd="0" presId="urn:microsoft.com/office/officeart/2005/8/layout/radial4"/>
    <dgm:cxn modelId="{CAB60E41-0901-4CD8-88BC-DDFD4175E142}" type="presParOf" srcId="{9DF488A1-0DAF-471B-BF03-90221070819E}" destId="{77DC4E94-852F-4F78-94D8-11BA91F4AED7}" srcOrd="10" destOrd="0" presId="urn:microsoft.com/office/officeart/2005/8/layout/radial4"/>
    <dgm:cxn modelId="{EC226E7F-1F3A-4D27-9BFA-1AD974E49655}" type="presParOf" srcId="{9DF488A1-0DAF-471B-BF03-90221070819E}" destId="{C7AD898D-5B67-4738-AEE7-89EF1742B21A}" srcOrd="11" destOrd="0" presId="urn:microsoft.com/office/officeart/2005/8/layout/radial4"/>
    <dgm:cxn modelId="{6C827C58-4C89-456C-BAE2-2C8B20432824}" type="presParOf" srcId="{9DF488A1-0DAF-471B-BF03-90221070819E}" destId="{34942607-ED3B-4A00-97C1-0B30FA61D3F6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27BC61-CB50-4722-A847-BD91675DF00E}">
      <dsp:nvSpPr>
        <dsp:cNvPr id="0" name=""/>
        <dsp:cNvSpPr/>
      </dsp:nvSpPr>
      <dsp:spPr>
        <a:xfrm>
          <a:off x="1086793" y="481194"/>
          <a:ext cx="3217279" cy="3217279"/>
        </a:xfrm>
        <a:prstGeom prst="blockArc">
          <a:avLst>
            <a:gd name="adj1" fmla="val 11880000"/>
            <a:gd name="adj2" fmla="val 16200000"/>
            <a:gd name="adj3" fmla="val 4635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C54FB1-D6DC-4254-A91C-4393766170A1}">
      <dsp:nvSpPr>
        <dsp:cNvPr id="0" name=""/>
        <dsp:cNvSpPr/>
      </dsp:nvSpPr>
      <dsp:spPr>
        <a:xfrm>
          <a:off x="1086793" y="481194"/>
          <a:ext cx="3217279" cy="3217279"/>
        </a:xfrm>
        <a:prstGeom prst="blockArc">
          <a:avLst>
            <a:gd name="adj1" fmla="val 7560000"/>
            <a:gd name="adj2" fmla="val 11880000"/>
            <a:gd name="adj3" fmla="val 4635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B41010-321B-49F1-A2A0-DB20FAF074DC}">
      <dsp:nvSpPr>
        <dsp:cNvPr id="0" name=""/>
        <dsp:cNvSpPr/>
      </dsp:nvSpPr>
      <dsp:spPr>
        <a:xfrm>
          <a:off x="1086793" y="481194"/>
          <a:ext cx="3217279" cy="3217279"/>
        </a:xfrm>
        <a:prstGeom prst="blockArc">
          <a:avLst>
            <a:gd name="adj1" fmla="val 3240000"/>
            <a:gd name="adj2" fmla="val 7560000"/>
            <a:gd name="adj3" fmla="val 4635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556FAE-0A73-4E86-81B4-E3388E5F5D5E}">
      <dsp:nvSpPr>
        <dsp:cNvPr id="0" name=""/>
        <dsp:cNvSpPr/>
      </dsp:nvSpPr>
      <dsp:spPr>
        <a:xfrm>
          <a:off x="1086793" y="481194"/>
          <a:ext cx="3217279" cy="3217279"/>
        </a:xfrm>
        <a:prstGeom prst="blockArc">
          <a:avLst>
            <a:gd name="adj1" fmla="val 20520000"/>
            <a:gd name="adj2" fmla="val 3240000"/>
            <a:gd name="adj3" fmla="val 4635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B75683-586E-4CD4-AC6C-2C8860D7F7FF}">
      <dsp:nvSpPr>
        <dsp:cNvPr id="0" name=""/>
        <dsp:cNvSpPr/>
      </dsp:nvSpPr>
      <dsp:spPr>
        <a:xfrm>
          <a:off x="1086793" y="481194"/>
          <a:ext cx="3217279" cy="3217279"/>
        </a:xfrm>
        <a:prstGeom prst="blockArc">
          <a:avLst>
            <a:gd name="adj1" fmla="val 16200000"/>
            <a:gd name="adj2" fmla="val 20520000"/>
            <a:gd name="adj3" fmla="val 4635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4498AD-C2E2-4799-8A82-708013BCDA00}">
      <dsp:nvSpPr>
        <dsp:cNvPr id="0" name=""/>
        <dsp:cNvSpPr/>
      </dsp:nvSpPr>
      <dsp:spPr>
        <a:xfrm>
          <a:off x="1955768" y="1387222"/>
          <a:ext cx="1479329" cy="14793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Noxious Weed Program</a:t>
          </a:r>
          <a:endParaRPr lang="en-US" sz="2200" kern="1200" dirty="0"/>
        </a:p>
      </dsp:txBody>
      <dsp:txXfrm>
        <a:off x="2172411" y="1603865"/>
        <a:ext cx="1046043" cy="1046043"/>
      </dsp:txXfrm>
    </dsp:sp>
    <dsp:sp modelId="{A1977913-78A1-46E5-95E2-F118FF9D0D4E}">
      <dsp:nvSpPr>
        <dsp:cNvPr id="0" name=""/>
        <dsp:cNvSpPr/>
      </dsp:nvSpPr>
      <dsp:spPr>
        <a:xfrm>
          <a:off x="2177667" y="708"/>
          <a:ext cx="1035530" cy="103553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Prevention &amp; Import Restriction</a:t>
          </a:r>
          <a:endParaRPr lang="en-US" sz="1200" kern="1200" dirty="0"/>
        </a:p>
      </dsp:txBody>
      <dsp:txXfrm>
        <a:off x="2329317" y="152358"/>
        <a:ext cx="732230" cy="732230"/>
      </dsp:txXfrm>
    </dsp:sp>
    <dsp:sp modelId="{DABC2111-2079-48D5-8EA2-8ECCB2288608}">
      <dsp:nvSpPr>
        <dsp:cNvPr id="0" name=""/>
        <dsp:cNvSpPr/>
      </dsp:nvSpPr>
      <dsp:spPr>
        <a:xfrm>
          <a:off x="3672120" y="1086491"/>
          <a:ext cx="1035530" cy="103553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Early Detection and Rapid Response</a:t>
          </a:r>
          <a:endParaRPr lang="en-US" sz="1200" kern="1200" dirty="0"/>
        </a:p>
      </dsp:txBody>
      <dsp:txXfrm>
        <a:off x="3823770" y="1238141"/>
        <a:ext cx="732230" cy="732230"/>
      </dsp:txXfrm>
    </dsp:sp>
    <dsp:sp modelId="{0166FC81-39C4-4A80-AF56-9D5237812CC4}">
      <dsp:nvSpPr>
        <dsp:cNvPr id="0" name=""/>
        <dsp:cNvSpPr/>
      </dsp:nvSpPr>
      <dsp:spPr>
        <a:xfrm>
          <a:off x="3101290" y="2843326"/>
          <a:ext cx="1035530" cy="103553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Regulation</a:t>
          </a:r>
          <a:endParaRPr lang="en-US" sz="1200" kern="1200" dirty="0"/>
        </a:p>
      </dsp:txBody>
      <dsp:txXfrm>
        <a:off x="3252940" y="2994976"/>
        <a:ext cx="732230" cy="732230"/>
      </dsp:txXfrm>
    </dsp:sp>
    <dsp:sp modelId="{D2F47F71-76D4-48AB-9F5B-DF5D8ECF16AC}">
      <dsp:nvSpPr>
        <dsp:cNvPr id="0" name=""/>
        <dsp:cNvSpPr/>
      </dsp:nvSpPr>
      <dsp:spPr>
        <a:xfrm>
          <a:off x="1254045" y="2843326"/>
          <a:ext cx="1035530" cy="103553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Education</a:t>
          </a:r>
          <a:endParaRPr lang="en-US" sz="1200" kern="1200" dirty="0"/>
        </a:p>
      </dsp:txBody>
      <dsp:txXfrm>
        <a:off x="1405695" y="2994976"/>
        <a:ext cx="732230" cy="732230"/>
      </dsp:txXfrm>
    </dsp:sp>
    <dsp:sp modelId="{0EC0C598-E2C6-44E8-9F8B-EE20C2FB7AC2}">
      <dsp:nvSpPr>
        <dsp:cNvPr id="0" name=""/>
        <dsp:cNvSpPr/>
      </dsp:nvSpPr>
      <dsp:spPr>
        <a:xfrm>
          <a:off x="683214" y="1086491"/>
          <a:ext cx="1035530" cy="103553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Control</a:t>
          </a:r>
          <a:endParaRPr lang="en-US" sz="1200" kern="1200" dirty="0"/>
        </a:p>
      </dsp:txBody>
      <dsp:txXfrm>
        <a:off x="834864" y="1238141"/>
        <a:ext cx="732230" cy="7322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D77675-8E34-4494-9340-CAF98C830A49}">
      <dsp:nvSpPr>
        <dsp:cNvPr id="0" name=""/>
        <dsp:cNvSpPr/>
      </dsp:nvSpPr>
      <dsp:spPr>
        <a:xfrm>
          <a:off x="2495689" y="633855"/>
          <a:ext cx="5373202" cy="122960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chemeClr val="tx1"/>
              </a:solidFill>
            </a:rPr>
            <a:t>Annual Rule = County Management Plan</a:t>
          </a:r>
          <a:endParaRPr lang="en-US" sz="2900" kern="1200" dirty="0">
            <a:solidFill>
              <a:schemeClr val="tx1"/>
            </a:solidFill>
          </a:endParaRPr>
        </a:p>
      </dsp:txBody>
      <dsp:txXfrm>
        <a:off x="3282576" y="813926"/>
        <a:ext cx="3799428" cy="869462"/>
      </dsp:txXfrm>
    </dsp:sp>
    <dsp:sp modelId="{3A89B326-A3E1-40DA-888F-604A4EA9C737}">
      <dsp:nvSpPr>
        <dsp:cNvPr id="0" name=""/>
        <dsp:cNvSpPr/>
      </dsp:nvSpPr>
      <dsp:spPr>
        <a:xfrm rot="9559256">
          <a:off x="812954" y="1940681"/>
          <a:ext cx="2911749" cy="815330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418A54-88E1-4643-BA11-F6AD15D47A4E}">
      <dsp:nvSpPr>
        <dsp:cNvPr id="0" name=""/>
        <dsp:cNvSpPr/>
      </dsp:nvSpPr>
      <dsp:spPr>
        <a:xfrm>
          <a:off x="0" y="2552097"/>
          <a:ext cx="1813504" cy="62073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/>
              </a:solidFill>
            </a:rPr>
            <a:t>Species Occurrence Data</a:t>
          </a:r>
          <a:endParaRPr lang="en-US" sz="1300" kern="1200" dirty="0">
            <a:solidFill>
              <a:schemeClr val="tx1"/>
            </a:solidFill>
          </a:endParaRPr>
        </a:p>
      </dsp:txBody>
      <dsp:txXfrm>
        <a:off x="18181" y="2570278"/>
        <a:ext cx="1777142" cy="584369"/>
      </dsp:txXfrm>
    </dsp:sp>
    <dsp:sp modelId="{050A5E2E-D3B5-49AD-8B8C-CC82BD559B70}">
      <dsp:nvSpPr>
        <dsp:cNvPr id="0" name=""/>
        <dsp:cNvSpPr/>
      </dsp:nvSpPr>
      <dsp:spPr>
        <a:xfrm rot="8172741">
          <a:off x="806908" y="3043799"/>
          <a:ext cx="4154651" cy="815330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2CE2F5-11C4-4D29-964A-960050B7EF28}">
      <dsp:nvSpPr>
        <dsp:cNvPr id="0" name=""/>
        <dsp:cNvSpPr/>
      </dsp:nvSpPr>
      <dsp:spPr>
        <a:xfrm>
          <a:off x="627352" y="4455128"/>
          <a:ext cx="1514481" cy="867640"/>
        </a:xfrm>
        <a:prstGeom prst="roundRect">
          <a:avLst>
            <a:gd name="adj" fmla="val 10000"/>
          </a:avLst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/>
              </a:solidFill>
            </a:rPr>
            <a:t>Population Monitoring</a:t>
          </a:r>
          <a:endParaRPr lang="en-US" sz="1300" kern="1200" dirty="0">
            <a:solidFill>
              <a:schemeClr val="tx1"/>
            </a:solidFill>
          </a:endParaRPr>
        </a:p>
      </dsp:txBody>
      <dsp:txXfrm>
        <a:off x="652764" y="4480540"/>
        <a:ext cx="1463657" cy="816816"/>
      </dsp:txXfrm>
    </dsp:sp>
    <dsp:sp modelId="{8DE5DC9B-CB16-4338-83D7-C3137AA491F9}">
      <dsp:nvSpPr>
        <dsp:cNvPr id="0" name=""/>
        <dsp:cNvSpPr/>
      </dsp:nvSpPr>
      <dsp:spPr>
        <a:xfrm rot="6421316">
          <a:off x="2641784" y="3347206"/>
          <a:ext cx="3546460" cy="815330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2941338"/>
            <a:satOff val="-4091"/>
            <a:lumOff val="-15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B52718-F7B5-44BF-9E38-C86173A1C1BA}">
      <dsp:nvSpPr>
        <dsp:cNvPr id="0" name=""/>
        <dsp:cNvSpPr/>
      </dsp:nvSpPr>
      <dsp:spPr>
        <a:xfrm>
          <a:off x="3299798" y="4994717"/>
          <a:ext cx="1192248" cy="911408"/>
        </a:xfrm>
        <a:prstGeom prst="roundRect">
          <a:avLst>
            <a:gd name="adj" fmla="val 10000"/>
          </a:avLst>
        </a:prstGeom>
        <a:solidFill>
          <a:schemeClr val="accent5">
            <a:hueOff val="-2941338"/>
            <a:satOff val="-4091"/>
            <a:lumOff val="-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/>
              </a:solidFill>
            </a:rPr>
            <a:t>Data Sharing</a:t>
          </a:r>
          <a:endParaRPr lang="en-US" sz="1300" kern="1200" dirty="0">
            <a:solidFill>
              <a:schemeClr val="tx1"/>
            </a:solidFill>
          </a:endParaRPr>
        </a:p>
      </dsp:txBody>
      <dsp:txXfrm>
        <a:off x="3326492" y="5021411"/>
        <a:ext cx="1138860" cy="858020"/>
      </dsp:txXfrm>
    </dsp:sp>
    <dsp:sp modelId="{E4DD9617-BE22-43D1-8A94-16D673CF92BD}">
      <dsp:nvSpPr>
        <dsp:cNvPr id="0" name=""/>
        <dsp:cNvSpPr/>
      </dsp:nvSpPr>
      <dsp:spPr>
        <a:xfrm rot="4400284">
          <a:off x="4274677" y="3170866"/>
          <a:ext cx="3209843" cy="815330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4412007"/>
            <a:satOff val="-6137"/>
            <a:lumOff val="-23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9565A9-C5E2-4EC9-8D68-E1C6DD6FB6B8}">
      <dsp:nvSpPr>
        <dsp:cNvPr id="0" name=""/>
        <dsp:cNvSpPr/>
      </dsp:nvSpPr>
      <dsp:spPr>
        <a:xfrm>
          <a:off x="5463596" y="4813624"/>
          <a:ext cx="1752346" cy="604887"/>
        </a:xfrm>
        <a:prstGeom prst="roundRect">
          <a:avLst>
            <a:gd name="adj" fmla="val 10000"/>
          </a:avLst>
        </a:prstGeom>
        <a:solidFill>
          <a:schemeClr val="accent5">
            <a:hueOff val="-4412007"/>
            <a:satOff val="-6137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/>
              </a:solidFill>
            </a:rPr>
            <a:t>Management Grants</a:t>
          </a:r>
          <a:endParaRPr lang="en-US" sz="1300" kern="1200" dirty="0">
            <a:solidFill>
              <a:schemeClr val="tx1"/>
            </a:solidFill>
          </a:endParaRPr>
        </a:p>
      </dsp:txBody>
      <dsp:txXfrm>
        <a:off x="5481313" y="4831341"/>
        <a:ext cx="1716912" cy="569453"/>
      </dsp:txXfrm>
    </dsp:sp>
    <dsp:sp modelId="{3CEAC1E5-B367-4691-BA68-65A2821B4638}">
      <dsp:nvSpPr>
        <dsp:cNvPr id="0" name=""/>
        <dsp:cNvSpPr/>
      </dsp:nvSpPr>
      <dsp:spPr>
        <a:xfrm rot="2707284">
          <a:off x="5359845" y="3003328"/>
          <a:ext cx="3951275" cy="815330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5882676"/>
            <a:satOff val="-8182"/>
            <a:lumOff val="-313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DC4E94-852F-4F78-94D8-11BA91F4AED7}">
      <dsp:nvSpPr>
        <dsp:cNvPr id="0" name=""/>
        <dsp:cNvSpPr/>
      </dsp:nvSpPr>
      <dsp:spPr>
        <a:xfrm>
          <a:off x="8133383" y="4355233"/>
          <a:ext cx="1192248" cy="911408"/>
        </a:xfrm>
        <a:prstGeom prst="roundRect">
          <a:avLst>
            <a:gd name="adj" fmla="val 10000"/>
          </a:avLst>
        </a:prstGeom>
        <a:solidFill>
          <a:schemeClr val="accent5">
            <a:hueOff val="-5882676"/>
            <a:satOff val="-8182"/>
            <a:lumOff val="-31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/>
              </a:solidFill>
            </a:rPr>
            <a:t>Species’ Questionnaires</a:t>
          </a:r>
          <a:endParaRPr lang="en-US" sz="1300" kern="1200" dirty="0">
            <a:solidFill>
              <a:schemeClr val="tx1"/>
            </a:solidFill>
          </a:endParaRPr>
        </a:p>
      </dsp:txBody>
      <dsp:txXfrm>
        <a:off x="8160077" y="4381927"/>
        <a:ext cx="1138860" cy="858020"/>
      </dsp:txXfrm>
    </dsp:sp>
    <dsp:sp modelId="{C7AD898D-5B67-4738-AEE7-89EF1742B21A}">
      <dsp:nvSpPr>
        <dsp:cNvPr id="0" name=""/>
        <dsp:cNvSpPr/>
      </dsp:nvSpPr>
      <dsp:spPr>
        <a:xfrm rot="1264287">
          <a:off x="6627446" y="2073568"/>
          <a:ext cx="3507765" cy="815330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942607-ED3B-4A00-97C1-0B30FA61D3F6}">
      <dsp:nvSpPr>
        <dsp:cNvPr id="0" name=""/>
        <dsp:cNvSpPr/>
      </dsp:nvSpPr>
      <dsp:spPr>
        <a:xfrm>
          <a:off x="9421810" y="2656106"/>
          <a:ext cx="1192248" cy="911408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/>
              </a:solidFill>
            </a:rPr>
            <a:t>Communication Network</a:t>
          </a:r>
          <a:endParaRPr lang="en-US" sz="1300" kern="1200" dirty="0">
            <a:solidFill>
              <a:schemeClr val="tx1"/>
            </a:solidFill>
          </a:endParaRPr>
        </a:p>
      </dsp:txBody>
      <dsp:txXfrm>
        <a:off x="9448504" y="2682800"/>
        <a:ext cx="1138860" cy="8580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FFD51F-6A43-4E09-94A7-180585859A94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FF782-A719-438F-B067-434D6C792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4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7B574-8220-4C7E-AD09-C8710031CE9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63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EA093-8186-448A-BBDB-5419DCE8E42E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5129D-5AEA-49D3-9177-D9408E8BE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542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EA093-8186-448A-BBDB-5419DCE8E42E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5129D-5AEA-49D3-9177-D9408E8BE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80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EA093-8186-448A-BBDB-5419DCE8E42E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5129D-5AEA-49D3-9177-D9408E8BE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6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EA093-8186-448A-BBDB-5419DCE8E42E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5129D-5AEA-49D3-9177-D9408E8BE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38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EA093-8186-448A-BBDB-5419DCE8E42E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5129D-5AEA-49D3-9177-D9408E8BE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45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EA093-8186-448A-BBDB-5419DCE8E42E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5129D-5AEA-49D3-9177-D9408E8BE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29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EA093-8186-448A-BBDB-5419DCE8E42E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5129D-5AEA-49D3-9177-D9408E8BE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568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EA093-8186-448A-BBDB-5419DCE8E42E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5129D-5AEA-49D3-9177-D9408E8BE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07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EA093-8186-448A-BBDB-5419DCE8E42E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5129D-5AEA-49D3-9177-D9408E8BE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03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EA093-8186-448A-BBDB-5419DCE8E42E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5129D-5AEA-49D3-9177-D9408E8BE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605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EA093-8186-448A-BBDB-5419DCE8E42E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5129D-5AEA-49D3-9177-D9408E8BE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31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EA093-8186-448A-BBDB-5419DCE8E42E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5129D-5AEA-49D3-9177-D9408E8BE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67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350" y="6223080"/>
            <a:ext cx="2793650" cy="634920"/>
          </a:xfrm>
          <a:prstGeom prst="rect">
            <a:avLst/>
          </a:prstGeom>
          <a:solidFill>
            <a:srgbClr val="F5F5F5"/>
          </a:solidFill>
        </p:spPr>
      </p:pic>
      <p:sp>
        <p:nvSpPr>
          <p:cNvPr id="5" name="Rectangle 4"/>
          <p:cNvSpPr/>
          <p:nvPr/>
        </p:nvSpPr>
        <p:spPr>
          <a:xfrm>
            <a:off x="1247342" y="862"/>
            <a:ext cx="9936481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3200" b="1" cap="all" dirty="0" smtClean="0">
                <a:solidFill>
                  <a:srgbClr val="FF99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TO INCORPORATE CDA’s Regulatory Updates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3116" t="10120" r="24057" b="6745"/>
          <a:stretch/>
        </p:blipFill>
        <p:spPr>
          <a:xfrm>
            <a:off x="3232155" y="620134"/>
            <a:ext cx="5458463" cy="53687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47342" y="6070540"/>
            <a:ext cx="9276841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400" b="1" cap="all" dirty="0" smtClean="0">
                <a:solidFill>
                  <a:srgbClr val="FF99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 UPPER ARKANSAS noxious WEED MANAGEMENT</a:t>
            </a:r>
            <a:endParaRPr lang="en-US" sz="2400" dirty="0">
              <a:solidFill>
                <a:srgbClr val="FF99C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21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689" y="5989320"/>
            <a:ext cx="2793650" cy="634920"/>
          </a:xfrm>
          <a:prstGeom prst="rect">
            <a:avLst/>
          </a:prstGeom>
          <a:solidFill>
            <a:srgbClr val="F5F5F5"/>
          </a:solidFill>
        </p:spPr>
      </p:pic>
      <p:sp>
        <p:nvSpPr>
          <p:cNvPr id="5" name="Rectangle 4"/>
          <p:cNvSpPr/>
          <p:nvPr/>
        </p:nvSpPr>
        <p:spPr>
          <a:xfrm>
            <a:off x="127574" y="77820"/>
            <a:ext cx="2574496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cap="all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Annual rule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7574" y="2302907"/>
            <a:ext cx="5551612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marR="0">
              <a:spcBef>
                <a:spcPts val="1200"/>
              </a:spcBef>
              <a:spcAft>
                <a:spcPts val="0"/>
              </a:spcAft>
              <a:tabLst>
                <a:tab pos="57150" algn="l"/>
                <a:tab pos="457200" algn="l"/>
                <a:tab pos="914400" algn="l"/>
              </a:tabLst>
            </a:pPr>
            <a:r>
              <a:rPr lang="en-US" sz="2000" dirty="0">
                <a:solidFill>
                  <a:schemeClr val="bg1"/>
                </a:solidFill>
              </a:rPr>
              <a:t>Diffuse knapweed (</a:t>
            </a:r>
            <a:r>
              <a:rPr lang="en-US" sz="2000" i="1" dirty="0" err="1">
                <a:solidFill>
                  <a:schemeClr val="bg1"/>
                </a:solidFill>
              </a:rPr>
              <a:t>Centaurea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diffusa</a:t>
            </a:r>
            <a:r>
              <a:rPr lang="en-US" sz="2000" dirty="0">
                <a:solidFill>
                  <a:schemeClr val="bg1"/>
                </a:solidFill>
              </a:rPr>
              <a:t>). In addition to the requirements set forth in this Part 4 for the management of all List B species, the following conditions also apply for diffuse knapweed</a:t>
            </a:r>
            <a:r>
              <a:rPr lang="en-US" sz="2000" dirty="0" smtClean="0">
                <a:solidFill>
                  <a:schemeClr val="bg1"/>
                </a:solidFill>
              </a:rPr>
              <a:t>:</a:t>
            </a:r>
          </a:p>
          <a:p>
            <a:pPr marR="0">
              <a:spcBef>
                <a:spcPts val="1200"/>
              </a:spcBef>
              <a:spcAft>
                <a:spcPts val="0"/>
              </a:spcAft>
              <a:tabLst>
                <a:tab pos="457200" algn="l"/>
                <a:tab pos="914400" algn="l"/>
              </a:tabLst>
            </a:pPr>
            <a:r>
              <a:rPr lang="en-US" sz="2000" dirty="0" smtClean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Elimination of all populations in Pueblo County must be completed prior to seed development in</a:t>
            </a:r>
            <a:r>
              <a:rPr lang="en-US" sz="2000" cap="small" dirty="0" smtClea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2021</a:t>
            </a:r>
            <a:r>
              <a:rPr lang="en-US" sz="2000" dirty="0" smtClean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and each year thereafter for all land </a:t>
            </a:r>
            <a:r>
              <a:rPr lang="en-US" sz="20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ea typeface="Times New Roman" panose="02020603050405020304" pitchFamily="18" charset="0"/>
              </a:rPr>
              <a:t>outside the boundaries of an area demarcated by</a:t>
            </a:r>
            <a:r>
              <a:rPr lang="en-US" sz="2000" dirty="0" smtClean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cap="small" dirty="0" smtClea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the western, southern, and eastern borders of Pueblo County and the Arkansas River on the north.</a:t>
            </a:r>
            <a:r>
              <a:rPr lang="en-US" sz="2000" dirty="0" smtClean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Except as specified in Part 4.7.7</a:t>
            </a:r>
            <a:r>
              <a:rPr lang="en-US" sz="2000" cap="small" dirty="0" smtClea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O and Part 4.7.7P</a:t>
            </a:r>
            <a:r>
              <a:rPr lang="en-US" sz="2000" dirty="0" smtClean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, for all land within the area described above, suppression is the specified State management objective (see Rule 4.8, Figure </a:t>
            </a:r>
            <a:r>
              <a:rPr lang="en-US" sz="2000" cap="small" dirty="0" smtClea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6.09</a:t>
            </a:r>
            <a:r>
              <a:rPr lang="en-US" sz="2000" dirty="0" smtClean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).</a:t>
            </a:r>
            <a:endParaRPr lang="en-US" sz="20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1930" t="14431" r="22894" b="8256"/>
          <a:stretch/>
        </p:blipFill>
        <p:spPr>
          <a:xfrm>
            <a:off x="5553146" y="893135"/>
            <a:ext cx="6389193" cy="489601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820812" y="5035553"/>
            <a:ext cx="3276472" cy="1271227"/>
            <a:chOff x="5820812" y="5035553"/>
            <a:chExt cx="3276472" cy="1271227"/>
          </a:xfrm>
        </p:grpSpPr>
        <p:sp>
          <p:nvSpPr>
            <p:cNvPr id="7" name="TextBox 6"/>
            <p:cNvSpPr txBox="1"/>
            <p:nvPr/>
          </p:nvSpPr>
          <p:spPr>
            <a:xfrm>
              <a:off x="5820812" y="5845115"/>
              <a:ext cx="3158813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i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Containment Boundary</a:t>
              </a:r>
              <a:endParaRPr lang="en-US" sz="2400" b="1" i="1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" name="Right Arrow 7"/>
            <p:cNvSpPr/>
            <p:nvPr/>
          </p:nvSpPr>
          <p:spPr>
            <a:xfrm rot="19086370">
              <a:off x="6986193" y="5035553"/>
              <a:ext cx="2111091" cy="285400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>
            <a:off x="9148688" y="2023942"/>
            <a:ext cx="1366911" cy="659100"/>
          </a:xfrm>
          <a:custGeom>
            <a:avLst/>
            <a:gdLst>
              <a:gd name="connsiteX0" fmla="*/ 765545 w 1098414"/>
              <a:gd name="connsiteY0" fmla="*/ 273 h 436208"/>
              <a:gd name="connsiteX1" fmla="*/ 648587 w 1098414"/>
              <a:gd name="connsiteY1" fmla="*/ 10906 h 436208"/>
              <a:gd name="connsiteX2" fmla="*/ 606056 w 1098414"/>
              <a:gd name="connsiteY2" fmla="*/ 21539 h 436208"/>
              <a:gd name="connsiteX3" fmla="*/ 489098 w 1098414"/>
              <a:gd name="connsiteY3" fmla="*/ 32171 h 436208"/>
              <a:gd name="connsiteX4" fmla="*/ 457200 w 1098414"/>
              <a:gd name="connsiteY4" fmla="*/ 42804 h 436208"/>
              <a:gd name="connsiteX5" fmla="*/ 297712 w 1098414"/>
              <a:gd name="connsiteY5" fmla="*/ 64069 h 436208"/>
              <a:gd name="connsiteX6" fmla="*/ 233917 w 1098414"/>
              <a:gd name="connsiteY6" fmla="*/ 74701 h 436208"/>
              <a:gd name="connsiteX7" fmla="*/ 170121 w 1098414"/>
              <a:gd name="connsiteY7" fmla="*/ 95966 h 436208"/>
              <a:gd name="connsiteX8" fmla="*/ 138224 w 1098414"/>
              <a:gd name="connsiteY8" fmla="*/ 117232 h 436208"/>
              <a:gd name="connsiteX9" fmla="*/ 42531 w 1098414"/>
              <a:gd name="connsiteY9" fmla="*/ 159762 h 436208"/>
              <a:gd name="connsiteX10" fmla="*/ 10633 w 1098414"/>
              <a:gd name="connsiteY10" fmla="*/ 212925 h 436208"/>
              <a:gd name="connsiteX11" fmla="*/ 0 w 1098414"/>
              <a:gd name="connsiteY11" fmla="*/ 244822 h 436208"/>
              <a:gd name="connsiteX12" fmla="*/ 10633 w 1098414"/>
              <a:gd name="connsiteY12" fmla="*/ 340515 h 436208"/>
              <a:gd name="connsiteX13" fmla="*/ 42531 w 1098414"/>
              <a:gd name="connsiteY13" fmla="*/ 361780 h 436208"/>
              <a:gd name="connsiteX14" fmla="*/ 95693 w 1098414"/>
              <a:gd name="connsiteY14" fmla="*/ 404311 h 436208"/>
              <a:gd name="connsiteX15" fmla="*/ 223284 w 1098414"/>
              <a:gd name="connsiteY15" fmla="*/ 436208 h 436208"/>
              <a:gd name="connsiteX16" fmla="*/ 797442 w 1098414"/>
              <a:gd name="connsiteY16" fmla="*/ 425576 h 436208"/>
              <a:gd name="connsiteX17" fmla="*/ 861238 w 1098414"/>
              <a:gd name="connsiteY17" fmla="*/ 383046 h 436208"/>
              <a:gd name="connsiteX18" fmla="*/ 925033 w 1098414"/>
              <a:gd name="connsiteY18" fmla="*/ 361780 h 436208"/>
              <a:gd name="connsiteX19" fmla="*/ 956931 w 1098414"/>
              <a:gd name="connsiteY19" fmla="*/ 351148 h 436208"/>
              <a:gd name="connsiteX20" fmla="*/ 999461 w 1098414"/>
              <a:gd name="connsiteY20" fmla="*/ 329883 h 436208"/>
              <a:gd name="connsiteX21" fmla="*/ 1063256 w 1098414"/>
              <a:gd name="connsiteY21" fmla="*/ 308618 h 436208"/>
              <a:gd name="connsiteX22" fmla="*/ 1084521 w 1098414"/>
              <a:gd name="connsiteY22" fmla="*/ 287352 h 436208"/>
              <a:gd name="connsiteX23" fmla="*/ 1084521 w 1098414"/>
              <a:gd name="connsiteY23" fmla="*/ 85334 h 436208"/>
              <a:gd name="connsiteX24" fmla="*/ 1041991 w 1098414"/>
              <a:gd name="connsiteY24" fmla="*/ 74701 h 436208"/>
              <a:gd name="connsiteX25" fmla="*/ 935666 w 1098414"/>
              <a:gd name="connsiteY25" fmla="*/ 53436 h 436208"/>
              <a:gd name="connsiteX26" fmla="*/ 871870 w 1098414"/>
              <a:gd name="connsiteY26" fmla="*/ 32171 h 436208"/>
              <a:gd name="connsiteX27" fmla="*/ 829340 w 1098414"/>
              <a:gd name="connsiteY27" fmla="*/ 21539 h 436208"/>
              <a:gd name="connsiteX28" fmla="*/ 765545 w 1098414"/>
              <a:gd name="connsiteY28" fmla="*/ 273 h 43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98414" h="436208">
                <a:moveTo>
                  <a:pt x="765545" y="273"/>
                </a:moveTo>
                <a:cubicBezTo>
                  <a:pt x="735419" y="-1499"/>
                  <a:pt x="687390" y="5732"/>
                  <a:pt x="648587" y="10906"/>
                </a:cubicBezTo>
                <a:cubicBezTo>
                  <a:pt x="634102" y="12837"/>
                  <a:pt x="620541" y="19608"/>
                  <a:pt x="606056" y="21539"/>
                </a:cubicBezTo>
                <a:cubicBezTo>
                  <a:pt x="567253" y="26713"/>
                  <a:pt x="528084" y="28627"/>
                  <a:pt x="489098" y="32171"/>
                </a:cubicBezTo>
                <a:cubicBezTo>
                  <a:pt x="478465" y="35715"/>
                  <a:pt x="468141" y="40373"/>
                  <a:pt x="457200" y="42804"/>
                </a:cubicBezTo>
                <a:cubicBezTo>
                  <a:pt x="401749" y="55126"/>
                  <a:pt x="355281" y="56393"/>
                  <a:pt x="297712" y="64069"/>
                </a:cubicBezTo>
                <a:cubicBezTo>
                  <a:pt x="276343" y="66918"/>
                  <a:pt x="255182" y="71157"/>
                  <a:pt x="233917" y="74701"/>
                </a:cubicBezTo>
                <a:cubicBezTo>
                  <a:pt x="212652" y="81789"/>
                  <a:pt x="188772" y="83532"/>
                  <a:pt x="170121" y="95966"/>
                </a:cubicBezTo>
                <a:cubicBezTo>
                  <a:pt x="159489" y="103055"/>
                  <a:pt x="149901" y="112042"/>
                  <a:pt x="138224" y="117232"/>
                </a:cubicBezTo>
                <a:cubicBezTo>
                  <a:pt x="24342" y="167847"/>
                  <a:pt x="114721" y="111635"/>
                  <a:pt x="42531" y="159762"/>
                </a:cubicBezTo>
                <a:cubicBezTo>
                  <a:pt x="12410" y="250119"/>
                  <a:pt x="54418" y="139950"/>
                  <a:pt x="10633" y="212925"/>
                </a:cubicBezTo>
                <a:cubicBezTo>
                  <a:pt x="4867" y="222535"/>
                  <a:pt x="3544" y="234190"/>
                  <a:pt x="0" y="244822"/>
                </a:cubicBezTo>
                <a:cubicBezTo>
                  <a:pt x="3544" y="276720"/>
                  <a:pt x="-335" y="310353"/>
                  <a:pt x="10633" y="340515"/>
                </a:cubicBezTo>
                <a:cubicBezTo>
                  <a:pt x="15000" y="352524"/>
                  <a:pt x="32552" y="353797"/>
                  <a:pt x="42531" y="361780"/>
                </a:cubicBezTo>
                <a:cubicBezTo>
                  <a:pt x="70149" y="383874"/>
                  <a:pt x="58875" y="387947"/>
                  <a:pt x="95693" y="404311"/>
                </a:cubicBezTo>
                <a:cubicBezTo>
                  <a:pt x="146242" y="426777"/>
                  <a:pt x="169789" y="427293"/>
                  <a:pt x="223284" y="436208"/>
                </a:cubicBezTo>
                <a:lnTo>
                  <a:pt x="797442" y="425576"/>
                </a:lnTo>
                <a:cubicBezTo>
                  <a:pt x="822911" y="423454"/>
                  <a:pt x="836992" y="391128"/>
                  <a:pt x="861238" y="383046"/>
                </a:cubicBezTo>
                <a:lnTo>
                  <a:pt x="925033" y="361780"/>
                </a:lnTo>
                <a:cubicBezTo>
                  <a:pt x="935666" y="358236"/>
                  <a:pt x="946906" y="356160"/>
                  <a:pt x="956931" y="351148"/>
                </a:cubicBezTo>
                <a:cubicBezTo>
                  <a:pt x="971108" y="344060"/>
                  <a:pt x="984745" y="335770"/>
                  <a:pt x="999461" y="329883"/>
                </a:cubicBezTo>
                <a:cubicBezTo>
                  <a:pt x="1020273" y="321558"/>
                  <a:pt x="1063256" y="308618"/>
                  <a:pt x="1063256" y="308618"/>
                </a:cubicBezTo>
                <a:cubicBezTo>
                  <a:pt x="1070344" y="301529"/>
                  <a:pt x="1079363" y="295948"/>
                  <a:pt x="1084521" y="287352"/>
                </a:cubicBezTo>
                <a:cubicBezTo>
                  <a:pt x="1115089" y="236405"/>
                  <a:pt x="1085881" y="89957"/>
                  <a:pt x="1084521" y="85334"/>
                </a:cubicBezTo>
                <a:cubicBezTo>
                  <a:pt x="1080398" y="71315"/>
                  <a:pt x="1056280" y="77763"/>
                  <a:pt x="1041991" y="74701"/>
                </a:cubicBezTo>
                <a:cubicBezTo>
                  <a:pt x="1006650" y="67128"/>
                  <a:pt x="969955" y="64865"/>
                  <a:pt x="935666" y="53436"/>
                </a:cubicBezTo>
                <a:cubicBezTo>
                  <a:pt x="914401" y="46348"/>
                  <a:pt x="893616" y="37607"/>
                  <a:pt x="871870" y="32171"/>
                </a:cubicBezTo>
                <a:cubicBezTo>
                  <a:pt x="857693" y="28627"/>
                  <a:pt x="843337" y="25738"/>
                  <a:pt x="829340" y="21539"/>
                </a:cubicBezTo>
                <a:cubicBezTo>
                  <a:pt x="807870" y="15098"/>
                  <a:pt x="795671" y="2045"/>
                  <a:pt x="765545" y="273"/>
                </a:cubicBezTo>
                <a:close/>
              </a:path>
            </a:pathLst>
          </a:cu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878" y="161803"/>
            <a:ext cx="1871759" cy="157198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397742" y="405556"/>
            <a:ext cx="5057106" cy="1890246"/>
            <a:chOff x="2889678" y="4532702"/>
            <a:chExt cx="5226081" cy="2233162"/>
          </a:xfrm>
        </p:grpSpPr>
        <p:sp>
          <p:nvSpPr>
            <p:cNvPr id="13" name="TextBox 12"/>
            <p:cNvSpPr txBox="1"/>
            <p:nvPr/>
          </p:nvSpPr>
          <p:spPr>
            <a:xfrm>
              <a:off x="4012960" y="5013626"/>
              <a:ext cx="3375537" cy="1076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Management Plans by County</a:t>
              </a:r>
            </a:p>
            <a:p>
              <a:r>
                <a:rPr lang="en-US" sz="1600" b="1" i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Containment Boundaries</a:t>
              </a:r>
            </a:p>
            <a:p>
              <a:r>
                <a:rPr lang="en-US" sz="1600" b="1" i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Treatment Methods</a:t>
              </a:r>
            </a:p>
            <a:p>
              <a:r>
                <a:rPr lang="en-US" sz="1600" b="1" i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Infestation Monitoring</a:t>
              </a:r>
            </a:p>
          </p:txBody>
        </p:sp>
        <p:sp>
          <p:nvSpPr>
            <p:cNvPr id="14" name="Cloud 13"/>
            <p:cNvSpPr/>
            <p:nvPr/>
          </p:nvSpPr>
          <p:spPr>
            <a:xfrm>
              <a:off x="2889678" y="4532702"/>
              <a:ext cx="5226081" cy="2233162"/>
            </a:xfrm>
            <a:prstGeom prst="cloud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5948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689" y="5989320"/>
            <a:ext cx="2793650" cy="634920"/>
          </a:xfrm>
          <a:prstGeom prst="rect">
            <a:avLst/>
          </a:prstGeom>
          <a:solidFill>
            <a:srgbClr val="F5F5F5"/>
          </a:solidFill>
        </p:spPr>
      </p:pic>
      <p:sp>
        <p:nvSpPr>
          <p:cNvPr id="5" name="Rectangle 4"/>
          <p:cNvSpPr/>
          <p:nvPr/>
        </p:nvSpPr>
        <p:spPr>
          <a:xfrm>
            <a:off x="221867" y="161803"/>
            <a:ext cx="2574496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cap="all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Annual rule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8147" y="855049"/>
            <a:ext cx="6037853" cy="5579892"/>
            <a:chOff x="221867" y="855742"/>
            <a:chExt cx="6037853" cy="557989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23125" t="8286" r="24687" b="3524"/>
            <a:stretch/>
          </p:blipFill>
          <p:spPr>
            <a:xfrm>
              <a:off x="221867" y="855742"/>
              <a:ext cx="6037853" cy="5579892"/>
            </a:xfrm>
            <a:prstGeom prst="rect">
              <a:avLst/>
            </a:prstGeom>
          </p:spPr>
        </p:pic>
        <p:sp>
          <p:nvSpPr>
            <p:cNvPr id="3" name="Right Arrow 2"/>
            <p:cNvSpPr/>
            <p:nvPr/>
          </p:nvSpPr>
          <p:spPr>
            <a:xfrm rot="2305434">
              <a:off x="1496546" y="3326185"/>
              <a:ext cx="706182" cy="205630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0248" y="949082"/>
            <a:ext cx="6024612" cy="5558422"/>
            <a:chOff x="2713031" y="855742"/>
            <a:chExt cx="6024612" cy="555842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23229" t="8667" r="24271" b="2761"/>
            <a:stretch/>
          </p:blipFill>
          <p:spPr>
            <a:xfrm>
              <a:off x="2713031" y="855742"/>
              <a:ext cx="6024612" cy="5558422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6056321" y="5871754"/>
              <a:ext cx="661448" cy="29391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253195" y="850115"/>
            <a:ext cx="6623579" cy="5756356"/>
            <a:chOff x="1409949" y="867884"/>
            <a:chExt cx="6623579" cy="5756356"/>
          </a:xfrm>
        </p:grpSpPr>
        <p:grpSp>
          <p:nvGrpSpPr>
            <p:cNvPr id="15" name="Group 14"/>
            <p:cNvGrpSpPr/>
            <p:nvPr/>
          </p:nvGrpSpPr>
          <p:grpSpPr>
            <a:xfrm>
              <a:off x="1409949" y="867884"/>
              <a:ext cx="6623579" cy="5756356"/>
              <a:chOff x="7124700" y="-439687"/>
              <a:chExt cx="6623579" cy="575635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5"/>
              <a:srcRect t="8858" r="45104" b="3904"/>
              <a:stretch/>
            </p:blipFill>
            <p:spPr>
              <a:xfrm>
                <a:off x="7124700" y="-439687"/>
                <a:ext cx="6623579" cy="5756356"/>
              </a:xfrm>
              <a:prstGeom prst="rect">
                <a:avLst/>
              </a:prstGeom>
            </p:spPr>
          </p:pic>
          <p:sp>
            <p:nvSpPr>
              <p:cNvPr id="14" name="Oval 13"/>
              <p:cNvSpPr/>
              <p:nvPr/>
            </p:nvSpPr>
            <p:spPr>
              <a:xfrm>
                <a:off x="11489910" y="2898643"/>
                <a:ext cx="1418574" cy="337688"/>
              </a:xfrm>
              <a:prstGeom prst="ellipse">
                <a:avLst/>
              </a:prstGeom>
              <a:noFill/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Oval 15"/>
            <p:cNvSpPr/>
            <p:nvPr/>
          </p:nvSpPr>
          <p:spPr>
            <a:xfrm>
              <a:off x="5877174" y="2538663"/>
              <a:ext cx="1162050" cy="378633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796363" y="2454442"/>
              <a:ext cx="1152890" cy="462854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0472" t="8755" r="31394" b="5138"/>
          <a:stretch/>
        </p:blipFill>
        <p:spPr>
          <a:xfrm>
            <a:off x="7876774" y="227587"/>
            <a:ext cx="4315225" cy="532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0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014" y="6181655"/>
            <a:ext cx="2793650" cy="634920"/>
          </a:xfrm>
          <a:prstGeom prst="rect">
            <a:avLst/>
          </a:prstGeom>
          <a:solidFill>
            <a:srgbClr val="F5F5F5"/>
          </a:solidFill>
        </p:spPr>
      </p:pic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7407709"/>
              </p:ext>
            </p:extLst>
          </p:nvPr>
        </p:nvGraphicFramePr>
        <p:xfrm>
          <a:off x="0" y="368490"/>
          <a:ext cx="12000411" cy="6448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ight Brace 2"/>
          <p:cNvSpPr/>
          <p:nvPr/>
        </p:nvSpPr>
        <p:spPr>
          <a:xfrm rot="16200000">
            <a:off x="2297143" y="2761799"/>
            <a:ext cx="356708" cy="2220515"/>
          </a:xfrm>
          <a:prstGeom prst="rightBrace">
            <a:avLst/>
          </a:prstGeom>
          <a:ln w="38100">
            <a:solidFill>
              <a:srgbClr val="FF9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ular Callout 8"/>
          <p:cNvSpPr/>
          <p:nvPr/>
        </p:nvSpPr>
        <p:spPr>
          <a:xfrm>
            <a:off x="1365239" y="2871386"/>
            <a:ext cx="2372915" cy="499438"/>
          </a:xfrm>
          <a:prstGeom prst="wedgeRectCallout">
            <a:avLst>
              <a:gd name="adj1" fmla="val -7163"/>
              <a:gd name="adj2" fmla="val 32497"/>
            </a:avLst>
          </a:prstGeom>
          <a:solidFill>
            <a:schemeClr val="accent4">
              <a:lumMod val="20000"/>
              <a:lumOff val="80000"/>
              <a:alpha val="61176"/>
            </a:schemeClr>
          </a:solidFill>
          <a:ln>
            <a:solidFill>
              <a:srgbClr val="41719C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Updates this winter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34715"/>
            <a:ext cx="6799385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cap="all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Inventory &amp; long-term monitoring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20660" y="927538"/>
            <a:ext cx="3000180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Assumptions &amp; Caveats:</a:t>
            </a:r>
          </a:p>
          <a:p>
            <a:r>
              <a:rPr lang="en-US" sz="1600" dirty="0" smtClean="0"/>
              <a:t>Inaccuracies exist</a:t>
            </a:r>
          </a:p>
          <a:p>
            <a:r>
              <a:rPr lang="en-US" sz="1600" dirty="0" smtClean="0"/>
              <a:t>Data is incomplete</a:t>
            </a:r>
          </a:p>
          <a:p>
            <a:r>
              <a:rPr lang="en-US" sz="1600" dirty="0" smtClean="0"/>
              <a:t>Over-reporting &amp; under-reporting</a:t>
            </a:r>
          </a:p>
          <a:p>
            <a:r>
              <a:rPr lang="en-US" sz="1600" dirty="0" smtClean="0"/>
              <a:t>Not all occurrences are </a:t>
            </a:r>
            <a:r>
              <a:rPr lang="en-US" sz="1600" dirty="0" err="1" smtClean="0"/>
              <a:t>GPS’d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6356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586" y="6076282"/>
            <a:ext cx="2793650" cy="634920"/>
          </a:xfrm>
          <a:prstGeom prst="rect">
            <a:avLst/>
          </a:prstGeom>
          <a:solidFill>
            <a:srgbClr val="F5F5F5"/>
          </a:solidFill>
        </p:spPr>
      </p:pic>
      <p:sp>
        <p:nvSpPr>
          <p:cNvPr id="2" name="TextBox 1"/>
          <p:cNvSpPr txBox="1"/>
          <p:nvPr/>
        </p:nvSpPr>
        <p:spPr>
          <a:xfrm>
            <a:off x="10093235" y="940527"/>
            <a:ext cx="1969001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Note: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The following species</a:t>
            </a:r>
          </a:p>
          <a:p>
            <a:r>
              <a:rPr lang="en-US" sz="1600" dirty="0">
                <a:solidFill>
                  <a:schemeClr val="bg1"/>
                </a:solidFill>
              </a:rPr>
              <a:t>a</a:t>
            </a:r>
            <a:r>
              <a:rPr lang="en-US" sz="1600" dirty="0" smtClean="0">
                <a:solidFill>
                  <a:schemeClr val="bg1"/>
                </a:solidFill>
              </a:rPr>
              <a:t>re listed in CO</a:t>
            </a:r>
          </a:p>
          <a:p>
            <a:r>
              <a:rPr lang="en-US" sz="1600" dirty="0">
                <a:solidFill>
                  <a:schemeClr val="bg1"/>
                </a:solidFill>
              </a:rPr>
              <a:t>b</a:t>
            </a:r>
            <a:r>
              <a:rPr lang="en-US" sz="1600" dirty="0" smtClean="0">
                <a:solidFill>
                  <a:schemeClr val="bg1"/>
                </a:solidFill>
              </a:rPr>
              <a:t>ut are not currently </a:t>
            </a:r>
          </a:p>
          <a:p>
            <a:r>
              <a:rPr lang="en-US" sz="1600" dirty="0">
                <a:solidFill>
                  <a:schemeClr val="bg1"/>
                </a:solidFill>
              </a:rPr>
              <a:t>k</a:t>
            </a:r>
            <a:r>
              <a:rPr lang="en-US" sz="1600" dirty="0" smtClean="0">
                <a:solidFill>
                  <a:schemeClr val="bg1"/>
                </a:solidFill>
              </a:rPr>
              <a:t>nown to occur in CO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Camelthorn*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Common </a:t>
            </a:r>
            <a:r>
              <a:rPr lang="en-US" sz="1600" dirty="0" err="1" smtClean="0">
                <a:solidFill>
                  <a:schemeClr val="bg1"/>
                </a:solidFill>
              </a:rPr>
              <a:t>crupina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Flowering rush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Giant </a:t>
            </a:r>
            <a:r>
              <a:rPr lang="en-US" sz="1600" dirty="0" err="1" smtClean="0">
                <a:solidFill>
                  <a:schemeClr val="bg1"/>
                </a:solidFill>
              </a:rPr>
              <a:t>salvinia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err="1" smtClean="0">
                <a:solidFill>
                  <a:schemeClr val="bg1"/>
                </a:solidFill>
              </a:rPr>
              <a:t>Hydrilla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err="1" smtClean="0">
                <a:solidFill>
                  <a:schemeClr val="bg1"/>
                </a:solidFill>
              </a:rPr>
              <a:t>Medusahead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err="1" smtClean="0">
                <a:solidFill>
                  <a:schemeClr val="bg1"/>
                </a:solidFill>
              </a:rPr>
              <a:t>parrotfeather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err="1" smtClean="0">
                <a:solidFill>
                  <a:schemeClr val="bg1"/>
                </a:solidFill>
              </a:rPr>
              <a:t>Squarrose</a:t>
            </a:r>
            <a:r>
              <a:rPr lang="en-US" sz="1600" dirty="0" smtClean="0">
                <a:solidFill>
                  <a:schemeClr val="bg1"/>
                </a:solidFill>
              </a:rPr>
              <a:t> knapweed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Tansy ragwort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i="1" dirty="0" smtClean="0">
                <a:solidFill>
                  <a:schemeClr val="bg1"/>
                </a:solidFill>
              </a:rPr>
              <a:t>* Historic records</a:t>
            </a:r>
          </a:p>
        </p:txBody>
      </p:sp>
      <p:sp>
        <p:nvSpPr>
          <p:cNvPr id="9" name="Rectangle 8"/>
          <p:cNvSpPr/>
          <p:nvPr/>
        </p:nvSpPr>
        <p:spPr>
          <a:xfrm>
            <a:off x="69669" y="33147"/>
            <a:ext cx="6799385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cap="all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Inventory &amp; long-term monitoring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591993030"/>
              </p:ext>
            </p:extLst>
          </p:nvPr>
        </p:nvGraphicFramePr>
        <p:xfrm>
          <a:off x="0" y="590495"/>
          <a:ext cx="9066112" cy="6200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540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100" y="6185924"/>
            <a:ext cx="2793650" cy="634920"/>
          </a:xfrm>
          <a:prstGeom prst="rect">
            <a:avLst/>
          </a:prstGeom>
          <a:solidFill>
            <a:srgbClr val="F5F5F5"/>
          </a:solidFill>
        </p:spPr>
      </p:pic>
      <p:sp>
        <p:nvSpPr>
          <p:cNvPr id="5" name="Rectangle 4"/>
          <p:cNvSpPr/>
          <p:nvPr/>
        </p:nvSpPr>
        <p:spPr>
          <a:xfrm>
            <a:off x="104503" y="105994"/>
            <a:ext cx="6799385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cap="all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Inventory &amp; long-term monitoring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48" name="Group 147"/>
          <p:cNvGrpSpPr/>
          <p:nvPr/>
        </p:nvGrpSpPr>
        <p:grpSpPr>
          <a:xfrm>
            <a:off x="35955" y="5233946"/>
            <a:ext cx="4597613" cy="1015700"/>
            <a:chOff x="35955" y="5233946"/>
            <a:chExt cx="4597613" cy="1015700"/>
          </a:xfrm>
        </p:grpSpPr>
        <p:sp>
          <p:nvSpPr>
            <p:cNvPr id="11" name="TextBox 10"/>
            <p:cNvSpPr txBox="1"/>
            <p:nvPr/>
          </p:nvSpPr>
          <p:spPr>
            <a:xfrm>
              <a:off x="35955" y="5233946"/>
              <a:ext cx="21259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00"/>
                  </a:solidFill>
                  <a:latin typeface="Segoe Print" panose="02000600000000000000" pitchFamily="2" charset="0"/>
                </a:rPr>
                <a:t>Inventory Methods</a:t>
              </a:r>
              <a:endParaRPr lang="en-US" sz="1600" dirty="0">
                <a:solidFill>
                  <a:srgbClr val="FFFF00"/>
                </a:solidFill>
                <a:latin typeface="Segoe Print" panose="02000600000000000000" pitchFamily="2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390446" y="5558464"/>
              <a:ext cx="968730" cy="691182"/>
              <a:chOff x="318976" y="2030753"/>
              <a:chExt cx="968730" cy="691182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318976" y="2030753"/>
                <a:ext cx="968730" cy="69118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489097" y="2169042"/>
                <a:ext cx="95693" cy="8335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603537" y="2467561"/>
                <a:ext cx="95693" cy="8335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753171" y="2224764"/>
                <a:ext cx="95693" cy="8335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1047168" y="2576595"/>
                <a:ext cx="95693" cy="8335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095014" y="2058706"/>
                <a:ext cx="95693" cy="8335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042590" y="2189819"/>
                <a:ext cx="95693" cy="8335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453654" y="2420514"/>
                <a:ext cx="95693" cy="8335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616173" y="2580040"/>
                <a:ext cx="95693" cy="8335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603489" y="2467560"/>
                <a:ext cx="95693" cy="8335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753123" y="2224763"/>
                <a:ext cx="95693" cy="8335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1042542" y="2189818"/>
                <a:ext cx="95693" cy="8335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616125" y="2580039"/>
                <a:ext cx="95693" cy="8335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2507441" y="5540817"/>
              <a:ext cx="968730" cy="691182"/>
              <a:chOff x="471376" y="2183153"/>
              <a:chExt cx="968730" cy="69118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471376" y="2183153"/>
                <a:ext cx="968730" cy="69118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641497" y="2321442"/>
                <a:ext cx="95693" cy="8335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822969" y="2426871"/>
                <a:ext cx="95693" cy="8335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984115" y="2576934"/>
                <a:ext cx="95693" cy="8335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1199568" y="2728995"/>
                <a:ext cx="95693" cy="8335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1016935" y="2290948"/>
                <a:ext cx="95693" cy="8335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199568" y="2459112"/>
                <a:ext cx="95693" cy="8335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606054" y="2572914"/>
                <a:ext cx="95693" cy="8335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768573" y="2732440"/>
                <a:ext cx="95693" cy="8335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124267" y="5554543"/>
              <a:ext cx="998132" cy="691182"/>
              <a:chOff x="18983638" y="19170293"/>
              <a:chExt cx="998132" cy="691182"/>
            </a:xfrm>
          </p:grpSpPr>
          <p:sp>
            <p:nvSpPr>
              <p:cNvPr id="37" name="Freeform 36"/>
              <p:cNvSpPr/>
              <p:nvPr/>
            </p:nvSpPr>
            <p:spPr>
              <a:xfrm>
                <a:off x="18997099" y="19268149"/>
                <a:ext cx="920253" cy="489097"/>
              </a:xfrm>
              <a:custGeom>
                <a:avLst/>
                <a:gdLst>
                  <a:gd name="connsiteX0" fmla="*/ 850605 w 893145"/>
                  <a:gd name="connsiteY0" fmla="*/ 74428 h 489097"/>
                  <a:gd name="connsiteX1" fmla="*/ 584791 w 893145"/>
                  <a:gd name="connsiteY1" fmla="*/ 53163 h 489097"/>
                  <a:gd name="connsiteX2" fmla="*/ 489098 w 893145"/>
                  <a:gd name="connsiteY2" fmla="*/ 31897 h 489097"/>
                  <a:gd name="connsiteX3" fmla="*/ 372140 w 893145"/>
                  <a:gd name="connsiteY3" fmla="*/ 21265 h 489097"/>
                  <a:gd name="connsiteX4" fmla="*/ 265814 w 893145"/>
                  <a:gd name="connsiteY4" fmla="*/ 0 h 489097"/>
                  <a:gd name="connsiteX5" fmla="*/ 95693 w 893145"/>
                  <a:gd name="connsiteY5" fmla="*/ 10632 h 489097"/>
                  <a:gd name="connsiteX6" fmla="*/ 63796 w 893145"/>
                  <a:gd name="connsiteY6" fmla="*/ 31897 h 489097"/>
                  <a:gd name="connsiteX7" fmla="*/ 42530 w 893145"/>
                  <a:gd name="connsiteY7" fmla="*/ 95693 h 489097"/>
                  <a:gd name="connsiteX8" fmla="*/ 584791 w 893145"/>
                  <a:gd name="connsiteY8" fmla="*/ 116958 h 489097"/>
                  <a:gd name="connsiteX9" fmla="*/ 627321 w 893145"/>
                  <a:gd name="connsiteY9" fmla="*/ 127590 h 489097"/>
                  <a:gd name="connsiteX10" fmla="*/ 765544 w 893145"/>
                  <a:gd name="connsiteY10" fmla="*/ 148856 h 489097"/>
                  <a:gd name="connsiteX11" fmla="*/ 786809 w 893145"/>
                  <a:gd name="connsiteY11" fmla="*/ 180753 h 489097"/>
                  <a:gd name="connsiteX12" fmla="*/ 754912 w 893145"/>
                  <a:gd name="connsiteY12" fmla="*/ 276446 h 489097"/>
                  <a:gd name="connsiteX13" fmla="*/ 723014 w 893145"/>
                  <a:gd name="connsiteY13" fmla="*/ 297711 h 489097"/>
                  <a:gd name="connsiteX14" fmla="*/ 627321 w 893145"/>
                  <a:gd name="connsiteY14" fmla="*/ 329609 h 489097"/>
                  <a:gd name="connsiteX15" fmla="*/ 595423 w 893145"/>
                  <a:gd name="connsiteY15" fmla="*/ 340242 h 489097"/>
                  <a:gd name="connsiteX16" fmla="*/ 446568 w 893145"/>
                  <a:gd name="connsiteY16" fmla="*/ 329609 h 489097"/>
                  <a:gd name="connsiteX17" fmla="*/ 414670 w 893145"/>
                  <a:gd name="connsiteY17" fmla="*/ 318977 h 489097"/>
                  <a:gd name="connsiteX18" fmla="*/ 372140 w 893145"/>
                  <a:gd name="connsiteY18" fmla="*/ 308344 h 489097"/>
                  <a:gd name="connsiteX19" fmla="*/ 308344 w 893145"/>
                  <a:gd name="connsiteY19" fmla="*/ 297711 h 489097"/>
                  <a:gd name="connsiteX20" fmla="*/ 276447 w 893145"/>
                  <a:gd name="connsiteY20" fmla="*/ 287079 h 489097"/>
                  <a:gd name="connsiteX21" fmla="*/ 223284 w 893145"/>
                  <a:gd name="connsiteY21" fmla="*/ 276446 h 489097"/>
                  <a:gd name="connsiteX22" fmla="*/ 63796 w 893145"/>
                  <a:gd name="connsiteY22" fmla="*/ 287079 h 489097"/>
                  <a:gd name="connsiteX23" fmla="*/ 31898 w 893145"/>
                  <a:gd name="connsiteY23" fmla="*/ 297711 h 489097"/>
                  <a:gd name="connsiteX24" fmla="*/ 10633 w 893145"/>
                  <a:gd name="connsiteY24" fmla="*/ 318977 h 489097"/>
                  <a:gd name="connsiteX25" fmla="*/ 0 w 893145"/>
                  <a:gd name="connsiteY25" fmla="*/ 350874 h 489097"/>
                  <a:gd name="connsiteX26" fmla="*/ 31898 w 893145"/>
                  <a:gd name="connsiteY26" fmla="*/ 414670 h 489097"/>
                  <a:gd name="connsiteX27" fmla="*/ 63796 w 893145"/>
                  <a:gd name="connsiteY27" fmla="*/ 435935 h 489097"/>
                  <a:gd name="connsiteX28" fmla="*/ 127591 w 893145"/>
                  <a:gd name="connsiteY28" fmla="*/ 489097 h 489097"/>
                  <a:gd name="connsiteX29" fmla="*/ 233916 w 893145"/>
                  <a:gd name="connsiteY29" fmla="*/ 467832 h 489097"/>
                  <a:gd name="connsiteX30" fmla="*/ 255182 w 893145"/>
                  <a:gd name="connsiteY30" fmla="*/ 446567 h 489097"/>
                  <a:gd name="connsiteX31" fmla="*/ 287079 w 893145"/>
                  <a:gd name="connsiteY31" fmla="*/ 435935 h 489097"/>
                  <a:gd name="connsiteX32" fmla="*/ 404037 w 893145"/>
                  <a:gd name="connsiteY32" fmla="*/ 404037 h 489097"/>
                  <a:gd name="connsiteX33" fmla="*/ 691116 w 893145"/>
                  <a:gd name="connsiteY33" fmla="*/ 414670 h 489097"/>
                  <a:gd name="connsiteX34" fmla="*/ 818707 w 893145"/>
                  <a:gd name="connsiteY34" fmla="*/ 435935 h 489097"/>
                  <a:gd name="connsiteX35" fmla="*/ 850605 w 893145"/>
                  <a:gd name="connsiteY35" fmla="*/ 457200 h 489097"/>
                  <a:gd name="connsiteX36" fmla="*/ 871870 w 893145"/>
                  <a:gd name="connsiteY36" fmla="*/ 467832 h 489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893145" h="489097">
                    <a:moveTo>
                      <a:pt x="850605" y="74428"/>
                    </a:moveTo>
                    <a:cubicBezTo>
                      <a:pt x="713162" y="46938"/>
                      <a:pt x="873167" y="76233"/>
                      <a:pt x="584791" y="53163"/>
                    </a:cubicBezTo>
                    <a:cubicBezTo>
                      <a:pt x="506663" y="46913"/>
                      <a:pt x="557760" y="41052"/>
                      <a:pt x="489098" y="31897"/>
                    </a:cubicBezTo>
                    <a:cubicBezTo>
                      <a:pt x="450295" y="26723"/>
                      <a:pt x="411126" y="24809"/>
                      <a:pt x="372140" y="21265"/>
                    </a:cubicBezTo>
                    <a:cubicBezTo>
                      <a:pt x="344035" y="14239"/>
                      <a:pt x="291888" y="0"/>
                      <a:pt x="265814" y="0"/>
                    </a:cubicBezTo>
                    <a:cubicBezTo>
                      <a:pt x="208996" y="0"/>
                      <a:pt x="152400" y="7088"/>
                      <a:pt x="95693" y="10632"/>
                    </a:cubicBezTo>
                    <a:cubicBezTo>
                      <a:pt x="85061" y="17720"/>
                      <a:pt x="70569" y="21061"/>
                      <a:pt x="63796" y="31897"/>
                    </a:cubicBezTo>
                    <a:cubicBezTo>
                      <a:pt x="51916" y="50905"/>
                      <a:pt x="42530" y="95693"/>
                      <a:pt x="42530" y="95693"/>
                    </a:cubicBezTo>
                    <a:cubicBezTo>
                      <a:pt x="237909" y="160815"/>
                      <a:pt x="32042" y="95699"/>
                      <a:pt x="584791" y="116958"/>
                    </a:cubicBezTo>
                    <a:cubicBezTo>
                      <a:pt x="599393" y="117520"/>
                      <a:pt x="613056" y="124420"/>
                      <a:pt x="627321" y="127590"/>
                    </a:cubicBezTo>
                    <a:cubicBezTo>
                      <a:pt x="689953" y="141508"/>
                      <a:pt x="691881" y="139648"/>
                      <a:pt x="765544" y="148856"/>
                    </a:cubicBezTo>
                    <a:cubicBezTo>
                      <a:pt x="772632" y="159488"/>
                      <a:pt x="785398" y="168053"/>
                      <a:pt x="786809" y="180753"/>
                    </a:cubicBezTo>
                    <a:cubicBezTo>
                      <a:pt x="790373" y="212831"/>
                      <a:pt x="778476" y="252883"/>
                      <a:pt x="754912" y="276446"/>
                    </a:cubicBezTo>
                    <a:cubicBezTo>
                      <a:pt x="745876" y="285482"/>
                      <a:pt x="734691" y="292521"/>
                      <a:pt x="723014" y="297711"/>
                    </a:cubicBezTo>
                    <a:cubicBezTo>
                      <a:pt x="722985" y="297724"/>
                      <a:pt x="643285" y="324288"/>
                      <a:pt x="627321" y="329609"/>
                    </a:cubicBezTo>
                    <a:lnTo>
                      <a:pt x="595423" y="340242"/>
                    </a:lnTo>
                    <a:cubicBezTo>
                      <a:pt x="545805" y="336698"/>
                      <a:pt x="495972" y="335421"/>
                      <a:pt x="446568" y="329609"/>
                    </a:cubicBezTo>
                    <a:cubicBezTo>
                      <a:pt x="435437" y="328299"/>
                      <a:pt x="425447" y="322056"/>
                      <a:pt x="414670" y="318977"/>
                    </a:cubicBezTo>
                    <a:cubicBezTo>
                      <a:pt x="400619" y="314963"/>
                      <a:pt x="386469" y="311210"/>
                      <a:pt x="372140" y="308344"/>
                    </a:cubicBezTo>
                    <a:cubicBezTo>
                      <a:pt x="351000" y="304116"/>
                      <a:pt x="329389" y="302388"/>
                      <a:pt x="308344" y="297711"/>
                    </a:cubicBezTo>
                    <a:cubicBezTo>
                      <a:pt x="297403" y="295280"/>
                      <a:pt x="287320" y="289797"/>
                      <a:pt x="276447" y="287079"/>
                    </a:cubicBezTo>
                    <a:cubicBezTo>
                      <a:pt x="258915" y="282696"/>
                      <a:pt x="241005" y="279990"/>
                      <a:pt x="223284" y="276446"/>
                    </a:cubicBezTo>
                    <a:cubicBezTo>
                      <a:pt x="170121" y="279990"/>
                      <a:pt x="116751" y="281195"/>
                      <a:pt x="63796" y="287079"/>
                    </a:cubicBezTo>
                    <a:cubicBezTo>
                      <a:pt x="52657" y="288317"/>
                      <a:pt x="41509" y="291945"/>
                      <a:pt x="31898" y="297711"/>
                    </a:cubicBezTo>
                    <a:cubicBezTo>
                      <a:pt x="23302" y="302869"/>
                      <a:pt x="17721" y="311888"/>
                      <a:pt x="10633" y="318977"/>
                    </a:cubicBezTo>
                    <a:cubicBezTo>
                      <a:pt x="7089" y="329609"/>
                      <a:pt x="0" y="339666"/>
                      <a:pt x="0" y="350874"/>
                    </a:cubicBezTo>
                    <a:cubicBezTo>
                      <a:pt x="0" y="368169"/>
                      <a:pt x="21147" y="403919"/>
                      <a:pt x="31898" y="414670"/>
                    </a:cubicBezTo>
                    <a:cubicBezTo>
                      <a:pt x="40934" y="423706"/>
                      <a:pt x="53979" y="427754"/>
                      <a:pt x="63796" y="435935"/>
                    </a:cubicBezTo>
                    <a:cubicBezTo>
                      <a:pt x="145663" y="504157"/>
                      <a:pt x="48394" y="436300"/>
                      <a:pt x="127591" y="489097"/>
                    </a:cubicBezTo>
                    <a:cubicBezTo>
                      <a:pt x="140502" y="487253"/>
                      <a:pt x="210716" y="481752"/>
                      <a:pt x="233916" y="467832"/>
                    </a:cubicBezTo>
                    <a:cubicBezTo>
                      <a:pt x="242512" y="462674"/>
                      <a:pt x="246586" y="451725"/>
                      <a:pt x="255182" y="446567"/>
                    </a:cubicBezTo>
                    <a:cubicBezTo>
                      <a:pt x="264792" y="440801"/>
                      <a:pt x="276266" y="438884"/>
                      <a:pt x="287079" y="435935"/>
                    </a:cubicBezTo>
                    <a:cubicBezTo>
                      <a:pt x="418969" y="399966"/>
                      <a:pt x="330626" y="428509"/>
                      <a:pt x="404037" y="404037"/>
                    </a:cubicBezTo>
                    <a:cubicBezTo>
                      <a:pt x="499730" y="407581"/>
                      <a:pt x="595523" y="409047"/>
                      <a:pt x="691116" y="414670"/>
                    </a:cubicBezTo>
                    <a:cubicBezTo>
                      <a:pt x="728491" y="416869"/>
                      <a:pt x="780590" y="428311"/>
                      <a:pt x="818707" y="435935"/>
                    </a:cubicBezTo>
                    <a:cubicBezTo>
                      <a:pt x="829340" y="443023"/>
                      <a:pt x="838859" y="452166"/>
                      <a:pt x="850605" y="457200"/>
                    </a:cubicBezTo>
                    <a:cubicBezTo>
                      <a:pt x="879425" y="469551"/>
                      <a:pt x="917734" y="467832"/>
                      <a:pt x="871870" y="467832"/>
                    </a:cubicBezTo>
                  </a:path>
                </a:pathLst>
              </a:custGeom>
              <a:noFill/>
              <a:ln w="19050" cmpd="thinThick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48000">
                      <a:schemeClr val="accent4">
                        <a:lumMod val="97000"/>
                        <a:lumOff val="3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18983638" y="19170293"/>
                <a:ext cx="998132" cy="69118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3663168" y="5529774"/>
              <a:ext cx="970400" cy="691182"/>
              <a:chOff x="1618492" y="1325152"/>
              <a:chExt cx="970400" cy="691182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1618492" y="1325152"/>
                <a:ext cx="968730" cy="69118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1" name="Freeform 40"/>
              <p:cNvSpPr/>
              <p:nvPr/>
            </p:nvSpPr>
            <p:spPr>
              <a:xfrm>
                <a:off x="1709372" y="1342103"/>
                <a:ext cx="879520" cy="313610"/>
              </a:xfrm>
              <a:custGeom>
                <a:avLst/>
                <a:gdLst>
                  <a:gd name="connsiteX0" fmla="*/ 163673 w 879520"/>
                  <a:gd name="connsiteY0" fmla="*/ 0 h 313610"/>
                  <a:gd name="connsiteX1" fmla="*/ 30938 w 879520"/>
                  <a:gd name="connsiteY1" fmla="*/ 272845 h 313610"/>
                  <a:gd name="connsiteX2" fmla="*/ 679867 w 879520"/>
                  <a:gd name="connsiteY2" fmla="*/ 294968 h 313610"/>
                  <a:gd name="connsiteX3" fmla="*/ 856847 w 879520"/>
                  <a:gd name="connsiteY3" fmla="*/ 103239 h 313610"/>
                  <a:gd name="connsiteX4" fmla="*/ 871596 w 879520"/>
                  <a:gd name="connsiteY4" fmla="*/ 73742 h 313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9520" h="313610">
                    <a:moveTo>
                      <a:pt x="163673" y="0"/>
                    </a:moveTo>
                    <a:cubicBezTo>
                      <a:pt x="54289" y="111842"/>
                      <a:pt x="-55094" y="223684"/>
                      <a:pt x="30938" y="272845"/>
                    </a:cubicBezTo>
                    <a:cubicBezTo>
                      <a:pt x="116970" y="322006"/>
                      <a:pt x="542216" y="323236"/>
                      <a:pt x="679867" y="294968"/>
                    </a:cubicBezTo>
                    <a:cubicBezTo>
                      <a:pt x="817518" y="266700"/>
                      <a:pt x="824892" y="140110"/>
                      <a:pt x="856847" y="103239"/>
                    </a:cubicBezTo>
                    <a:cubicBezTo>
                      <a:pt x="888802" y="66368"/>
                      <a:pt x="880199" y="70055"/>
                      <a:pt x="871596" y="7374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1808023" y="1794344"/>
                <a:ext cx="95693" cy="8335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2197622" y="1770167"/>
                <a:ext cx="95693" cy="8335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2370695" y="1883056"/>
                <a:ext cx="95693" cy="8335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2245468" y="1484230"/>
                <a:ext cx="95693" cy="8335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</p:grpSp>
      <p:grpSp>
        <p:nvGrpSpPr>
          <p:cNvPr id="146" name="Group 145"/>
          <p:cNvGrpSpPr/>
          <p:nvPr/>
        </p:nvGrpSpPr>
        <p:grpSpPr>
          <a:xfrm>
            <a:off x="4337013" y="2107869"/>
            <a:ext cx="3167497" cy="2368849"/>
            <a:chOff x="4337013" y="2107869"/>
            <a:chExt cx="3167497" cy="2368849"/>
          </a:xfrm>
        </p:grpSpPr>
        <p:sp>
          <p:nvSpPr>
            <p:cNvPr id="8" name="TextBox 7"/>
            <p:cNvSpPr txBox="1"/>
            <p:nvPr/>
          </p:nvSpPr>
          <p:spPr>
            <a:xfrm>
              <a:off x="4337013" y="2107869"/>
              <a:ext cx="24689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00"/>
                  </a:solidFill>
                  <a:latin typeface="Segoe Print" panose="02000600000000000000" pitchFamily="2" charset="0"/>
                </a:rPr>
                <a:t>Collect the Basic Data</a:t>
              </a:r>
              <a:endParaRPr lang="en-US" sz="1600" dirty="0">
                <a:solidFill>
                  <a:srgbClr val="FFFF00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906748" y="2414615"/>
              <a:ext cx="2597762" cy="2062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1600" dirty="0" smtClean="0">
                  <a:solidFill>
                    <a:schemeClr val="bg1"/>
                  </a:solidFill>
                </a:rPr>
                <a:t>Site ID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1600" dirty="0" smtClean="0">
                  <a:solidFill>
                    <a:schemeClr val="bg1"/>
                  </a:solidFill>
                </a:rPr>
                <a:t>Date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1600" dirty="0" smtClean="0">
                  <a:solidFill>
                    <a:schemeClr val="bg1"/>
                  </a:solidFill>
                </a:rPr>
                <a:t>Species Name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1600" dirty="0" smtClean="0">
                  <a:solidFill>
                    <a:schemeClr val="bg1"/>
                  </a:solidFill>
                </a:rPr>
                <a:t>Population Size &amp; Density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1600" dirty="0" smtClean="0">
                  <a:solidFill>
                    <a:schemeClr val="bg1"/>
                  </a:solidFill>
                </a:rPr>
                <a:t>Development Stage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1600" dirty="0" smtClean="0">
                  <a:solidFill>
                    <a:schemeClr val="bg1"/>
                  </a:solidFill>
                </a:rPr>
                <a:t>Geographic Coordinates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1600" dirty="0" smtClean="0">
                  <a:solidFill>
                    <a:schemeClr val="bg1"/>
                  </a:solidFill>
                </a:rPr>
                <a:t>Digital Photo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1600" b="1" dirty="0" smtClean="0">
                  <a:solidFill>
                    <a:srgbClr val="FF99CC"/>
                  </a:solidFill>
                </a:rPr>
                <a:t>Herbarium Collection*</a:t>
              </a:r>
              <a:endParaRPr lang="en-US" sz="1600" b="1" dirty="0">
                <a:solidFill>
                  <a:srgbClr val="FF99CC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64968" y="3491271"/>
            <a:ext cx="3945119" cy="1441341"/>
            <a:chOff x="564968" y="3491271"/>
            <a:chExt cx="3945119" cy="1441341"/>
          </a:xfrm>
        </p:grpSpPr>
        <p:pic>
          <p:nvPicPr>
            <p:cNvPr id="10" name="Picture 2" descr="eTrex®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6869" y="3491271"/>
              <a:ext cx="1114175" cy="1145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Box 46"/>
            <p:cNvSpPr txBox="1"/>
            <p:nvPr/>
          </p:nvSpPr>
          <p:spPr>
            <a:xfrm>
              <a:off x="564968" y="4594058"/>
              <a:ext cx="39451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schemeClr val="bg1"/>
                  </a:solidFill>
                </a:rPr>
                <a:t>DATUM</a:t>
              </a:r>
              <a:r>
                <a:rPr lang="en-US" sz="1600" i="1" dirty="0" smtClean="0"/>
                <a:t>:  </a:t>
              </a:r>
              <a:r>
                <a:rPr lang="en-US" sz="1600" i="1" dirty="0" smtClean="0">
                  <a:solidFill>
                    <a:srgbClr val="FFFF00"/>
                  </a:solidFill>
                </a:rPr>
                <a:t>UTM NAD 83 Zone 12N or Zone 13N</a:t>
              </a:r>
              <a:endParaRPr lang="en-US" sz="1600" i="1" dirty="0">
                <a:solidFill>
                  <a:srgbClr val="FFFF00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989303" y="3507932"/>
              <a:ext cx="11959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Make a plan</a:t>
              </a:r>
            </a:p>
            <a:p>
              <a:r>
                <a:rPr lang="en-US" sz="1600" b="1" dirty="0" smtClean="0">
                  <a:solidFill>
                    <a:schemeClr val="bg1"/>
                  </a:solidFill>
                </a:rPr>
                <a:t>Use a GPS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4771627" y="4997098"/>
            <a:ext cx="2965986" cy="1343286"/>
            <a:chOff x="4771627" y="4997098"/>
            <a:chExt cx="2965986" cy="1343286"/>
          </a:xfrm>
        </p:grpSpPr>
        <p:sp>
          <p:nvSpPr>
            <p:cNvPr id="9" name="TextBox 8"/>
            <p:cNvSpPr txBox="1"/>
            <p:nvPr/>
          </p:nvSpPr>
          <p:spPr>
            <a:xfrm>
              <a:off x="4771627" y="4997098"/>
              <a:ext cx="17716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00"/>
                  </a:solidFill>
                  <a:latin typeface="Segoe Print" panose="02000600000000000000" pitchFamily="2" charset="0"/>
                </a:rPr>
                <a:t>Share the Data</a:t>
              </a:r>
              <a:endParaRPr lang="en-US" sz="1600" dirty="0">
                <a:solidFill>
                  <a:srgbClr val="FFFF00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775007" y="5263166"/>
              <a:ext cx="296260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en-US" sz="1600" dirty="0" smtClean="0">
                  <a:solidFill>
                    <a:schemeClr val="bg1"/>
                  </a:solidFill>
                </a:rPr>
                <a:t>State Noxious Weed Program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sz="1600" dirty="0" smtClean="0">
                  <a:solidFill>
                    <a:schemeClr val="bg1"/>
                  </a:solidFill>
                </a:rPr>
                <a:t>County Weed Manager</a:t>
              </a:r>
              <a:endParaRPr lang="en-US" sz="1600" dirty="0">
                <a:solidFill>
                  <a:schemeClr val="bg1"/>
                </a:solidFill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US" sz="1600" dirty="0" smtClean="0">
                  <a:solidFill>
                    <a:schemeClr val="bg1"/>
                  </a:solidFill>
                </a:rPr>
                <a:t>EDDS </a:t>
              </a:r>
              <a:r>
                <a:rPr lang="en-US" sz="1600" dirty="0" err="1" smtClean="0">
                  <a:solidFill>
                    <a:schemeClr val="bg1"/>
                  </a:solidFill>
                </a:rPr>
                <a:t>MapS</a:t>
              </a:r>
              <a:endParaRPr lang="en-US" sz="1600" dirty="0">
                <a:solidFill>
                  <a:schemeClr val="bg1"/>
                </a:solidFill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US" sz="1600" b="1" dirty="0" smtClean="0">
                  <a:solidFill>
                    <a:srgbClr val="FF99CC"/>
                  </a:solidFill>
                </a:rPr>
                <a:t>Herbaria*</a:t>
              </a: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119937" y="6340384"/>
            <a:ext cx="879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FF00"/>
                </a:solidFill>
              </a:rPr>
              <a:t>We take  on-line data entry, GIS shapefiles, hardcopy maps &amp; notes!</a:t>
            </a:r>
          </a:p>
        </p:txBody>
      </p:sp>
      <p:pic>
        <p:nvPicPr>
          <p:cNvPr id="144" name="Picture 1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2" b="5079"/>
          <a:stretch/>
        </p:blipFill>
        <p:spPr bwMode="auto">
          <a:xfrm>
            <a:off x="6823631" y="183781"/>
            <a:ext cx="5135804" cy="2864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5" name="Picture 1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6" t="5607" r="10715" b="4441"/>
          <a:stretch/>
        </p:blipFill>
        <p:spPr bwMode="auto">
          <a:xfrm>
            <a:off x="7740993" y="2916971"/>
            <a:ext cx="4407769" cy="31160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4506" y="511772"/>
            <a:ext cx="4601480" cy="297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Inventory &amp; 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FF00"/>
                </a:solidFill>
              </a:rPr>
              <a:t>Accurate location is important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Scale is relevant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Environment characteristics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List special status species (e.g. rare plants)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List noxious weeds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Accurate species identification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Voucher specimen collection- </a:t>
            </a:r>
            <a:r>
              <a:rPr lang="en-US" i="1" dirty="0" smtClean="0">
                <a:solidFill>
                  <a:schemeClr val="bg1"/>
                </a:solidFill>
              </a:rPr>
              <a:t>specialist</a:t>
            </a: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Use a variety of databases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Maintain variety of databases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5-Point Star 50"/>
          <p:cNvSpPr/>
          <p:nvPr/>
        </p:nvSpPr>
        <p:spPr>
          <a:xfrm>
            <a:off x="5096659" y="114371"/>
            <a:ext cx="2433080" cy="1427576"/>
          </a:xfrm>
          <a:prstGeom prst="star5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rgbClr val="0066CC"/>
                </a:solidFill>
                <a:latin typeface="Segoe Print" panose="02000600000000000000" pitchFamily="2" charset="0"/>
              </a:rPr>
              <a:t>Use a Protocol</a:t>
            </a:r>
          </a:p>
        </p:txBody>
      </p:sp>
    </p:spTree>
    <p:extLst>
      <p:ext uri="{BB962C8B-B14F-4D97-AF65-F5344CB8AC3E}">
        <p14:creationId xmlns:p14="http://schemas.microsoft.com/office/powerpoint/2010/main" val="120935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810" y="6144830"/>
            <a:ext cx="2793650" cy="634920"/>
          </a:xfrm>
          <a:prstGeom prst="rect">
            <a:avLst/>
          </a:prstGeom>
          <a:solidFill>
            <a:srgbClr val="F5F5F5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0" y="459721"/>
            <a:ext cx="8178860" cy="63200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654"/>
            <a:ext cx="6799385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cap="all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Inventory &amp; long-term monitoring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00852" y="1204351"/>
            <a:ext cx="311989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FF00"/>
                </a:solidFill>
              </a:rPr>
              <a:t>There Are Lots of Gaps </a:t>
            </a:r>
          </a:p>
          <a:p>
            <a:r>
              <a:rPr lang="en-US" sz="2400" b="1" i="1" dirty="0" smtClean="0">
                <a:solidFill>
                  <a:srgbClr val="FFFF00"/>
                </a:solidFill>
              </a:rPr>
              <a:t>in our Database! </a:t>
            </a:r>
            <a:endParaRPr lang="en-US" sz="2400" b="1" i="1" dirty="0" smtClean="0">
              <a:solidFill>
                <a:srgbClr val="FFFF00"/>
              </a:solidFill>
            </a:endParaRPr>
          </a:p>
          <a:p>
            <a:endParaRPr lang="en-US" sz="2400" b="1" i="1" dirty="0">
              <a:solidFill>
                <a:srgbClr val="FFFF00"/>
              </a:solidFill>
            </a:endParaRPr>
          </a:p>
          <a:p>
            <a:r>
              <a:rPr lang="en-US" sz="2400" b="1" i="1" dirty="0" smtClean="0">
                <a:solidFill>
                  <a:srgbClr val="FFFF00"/>
                </a:solidFill>
              </a:rPr>
              <a:t>We accept </a:t>
            </a:r>
          </a:p>
          <a:p>
            <a:r>
              <a:rPr lang="en-US" sz="2400" b="1" i="1" dirty="0" smtClean="0">
                <a:solidFill>
                  <a:srgbClr val="FFFF00"/>
                </a:solidFill>
              </a:rPr>
              <a:t>Point</a:t>
            </a:r>
          </a:p>
          <a:p>
            <a:r>
              <a:rPr lang="en-US" sz="2400" b="1" i="1" dirty="0" smtClean="0">
                <a:solidFill>
                  <a:srgbClr val="FFFF00"/>
                </a:solidFill>
              </a:rPr>
              <a:t>Line &amp;</a:t>
            </a:r>
          </a:p>
          <a:p>
            <a:r>
              <a:rPr lang="en-US" sz="2400" b="1" i="1" dirty="0" smtClean="0">
                <a:solidFill>
                  <a:srgbClr val="FFFF00"/>
                </a:solidFill>
              </a:rPr>
              <a:t>Polygon</a:t>
            </a:r>
          </a:p>
          <a:p>
            <a:r>
              <a:rPr lang="en-US" sz="2400" b="1" i="1" dirty="0" smtClean="0">
                <a:solidFill>
                  <a:srgbClr val="FFFF00"/>
                </a:solidFill>
              </a:rPr>
              <a:t>Data</a:t>
            </a:r>
          </a:p>
          <a:p>
            <a:endParaRPr lang="en-US" sz="2400" b="1" i="1" dirty="0">
              <a:solidFill>
                <a:srgbClr val="FFFF00"/>
              </a:solidFill>
            </a:endParaRPr>
          </a:p>
          <a:p>
            <a:r>
              <a:rPr lang="en-US" sz="2400" b="1" i="1" dirty="0" smtClean="0">
                <a:solidFill>
                  <a:srgbClr val="FFFF00"/>
                </a:solidFill>
              </a:rPr>
              <a:t>List A &amp; B</a:t>
            </a:r>
            <a:endParaRPr lang="en-US" sz="2400" b="1" i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43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7-Point Star 8"/>
          <p:cNvSpPr/>
          <p:nvPr/>
        </p:nvSpPr>
        <p:spPr>
          <a:xfrm>
            <a:off x="8467201" y="1128286"/>
            <a:ext cx="1537165" cy="1440591"/>
          </a:xfrm>
          <a:prstGeom prst="star7">
            <a:avLst/>
          </a:prstGeom>
          <a:solidFill>
            <a:srgbClr val="FFFF00"/>
          </a:solidFill>
          <a:ln w="76200">
            <a:solidFill>
              <a:srgbClr val="ED2F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783" y="6080432"/>
            <a:ext cx="2793650" cy="634920"/>
          </a:xfrm>
          <a:prstGeom prst="rect">
            <a:avLst/>
          </a:prstGeom>
          <a:solidFill>
            <a:srgbClr val="F5F5F5"/>
          </a:solidFill>
        </p:spPr>
      </p:pic>
      <p:sp>
        <p:nvSpPr>
          <p:cNvPr id="5" name="Rectangle 4"/>
          <p:cNvSpPr/>
          <p:nvPr/>
        </p:nvSpPr>
        <p:spPr>
          <a:xfrm>
            <a:off x="6583680" y="43895"/>
            <a:ext cx="5608320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</a:pPr>
            <a:r>
              <a:rPr lang="en-US" sz="2400" b="1" cap="all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EDRR Framework</a:t>
            </a:r>
            <a:endParaRPr lang="en-US" sz="2400" dirty="0"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6749" t="13662" r="24892"/>
          <a:stretch/>
        </p:blipFill>
        <p:spPr>
          <a:xfrm>
            <a:off x="234074" y="704139"/>
            <a:ext cx="5305372" cy="59201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0" y="4360416"/>
            <a:ext cx="588321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i="1" dirty="0" smtClean="0">
                <a:solidFill>
                  <a:srgbClr val="FFFF00"/>
                </a:solidFill>
              </a:rPr>
              <a:t>Preparation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Prevention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Priority Identification (Early Detection &amp; Rapid Response)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Early Detection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Plant Assessment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Rapid Response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Evaluation of Success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930609067"/>
              </p:ext>
            </p:extLst>
          </p:nvPr>
        </p:nvGraphicFramePr>
        <p:xfrm>
          <a:off x="5003326" y="249410"/>
          <a:ext cx="5390866" cy="3905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2346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334019" y="289675"/>
            <a:ext cx="5608320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</a:pPr>
            <a:r>
              <a:rPr lang="en-US" sz="2400" b="1" cap="all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EDRR Framework</a:t>
            </a:r>
            <a:endParaRPr lang="en-US" sz="2400" dirty="0"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810" y="6144830"/>
            <a:ext cx="2793650" cy="634920"/>
          </a:xfrm>
          <a:prstGeom prst="rect">
            <a:avLst/>
          </a:prstGeom>
          <a:solidFill>
            <a:srgbClr val="F5F5F5"/>
          </a:solidFill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3"/>
          <a:stretch/>
        </p:blipFill>
        <p:spPr bwMode="auto">
          <a:xfrm>
            <a:off x="150126" y="577289"/>
            <a:ext cx="8583932" cy="5703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18353" y="898478"/>
            <a:ext cx="3294107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FF00"/>
                </a:solidFill>
              </a:rPr>
              <a:t>Communication Network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State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Federal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Tribes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Counties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Municipalities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Non-profit organizations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Licensed pesticide users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000" i="1" dirty="0" smtClean="0">
                <a:solidFill>
                  <a:schemeClr val="bg1"/>
                </a:solidFill>
              </a:rPr>
              <a:t>Universities</a:t>
            </a:r>
          </a:p>
          <a:p>
            <a:r>
              <a:rPr lang="en-US" sz="2000" i="1" dirty="0" smtClean="0">
                <a:solidFill>
                  <a:schemeClr val="bg1"/>
                </a:solidFill>
              </a:rPr>
              <a:t>Professional Societies</a:t>
            </a:r>
          </a:p>
          <a:p>
            <a:r>
              <a:rPr lang="en-US" sz="2000" i="1" dirty="0" smtClean="0">
                <a:solidFill>
                  <a:schemeClr val="bg1"/>
                </a:solidFill>
              </a:rPr>
              <a:t>Railroads</a:t>
            </a:r>
          </a:p>
          <a:p>
            <a:r>
              <a:rPr lang="en-US" sz="2000" i="1" dirty="0" smtClean="0">
                <a:solidFill>
                  <a:schemeClr val="bg1"/>
                </a:solidFill>
              </a:rPr>
              <a:t>Others?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0126" y="6410418"/>
            <a:ext cx="3682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Range of Watch List Species in the US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28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100" y="6185924"/>
            <a:ext cx="2793650" cy="634920"/>
          </a:xfrm>
          <a:prstGeom prst="rect">
            <a:avLst/>
          </a:prstGeom>
          <a:solidFill>
            <a:srgbClr val="F5F5F5"/>
          </a:solidFill>
        </p:spPr>
      </p:pic>
      <p:sp>
        <p:nvSpPr>
          <p:cNvPr id="5" name="Rectangle 4"/>
          <p:cNvSpPr/>
          <p:nvPr/>
        </p:nvSpPr>
        <p:spPr>
          <a:xfrm>
            <a:off x="104503" y="105994"/>
            <a:ext cx="6799385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cap="all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Inventory &amp; long-term monitoring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0441"/>
          <a:stretch/>
        </p:blipFill>
        <p:spPr>
          <a:xfrm>
            <a:off x="104503" y="1166644"/>
            <a:ext cx="8420373" cy="47132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9550" y="785071"/>
            <a:ext cx="1592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EDDMapSWest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9356"/>
          <a:stretch/>
        </p:blipFill>
        <p:spPr>
          <a:xfrm>
            <a:off x="591203" y="1112274"/>
            <a:ext cx="8420372" cy="47703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8987"/>
          <a:stretch/>
        </p:blipFill>
        <p:spPr>
          <a:xfrm>
            <a:off x="1686714" y="1160692"/>
            <a:ext cx="8296275" cy="47191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t="9022"/>
          <a:stretch/>
        </p:blipFill>
        <p:spPr>
          <a:xfrm>
            <a:off x="3022646" y="1160692"/>
            <a:ext cx="8436401" cy="47970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t="8993"/>
          <a:stretch/>
        </p:blipFill>
        <p:spPr>
          <a:xfrm>
            <a:off x="3709398" y="1141642"/>
            <a:ext cx="8420375" cy="478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0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100" y="6185924"/>
            <a:ext cx="2793650" cy="634920"/>
          </a:xfrm>
          <a:prstGeom prst="rect">
            <a:avLst/>
          </a:prstGeom>
          <a:solidFill>
            <a:srgbClr val="F5F5F5"/>
          </a:solidFill>
        </p:spPr>
      </p:pic>
      <p:sp>
        <p:nvSpPr>
          <p:cNvPr id="5" name="Rectangle 4"/>
          <p:cNvSpPr/>
          <p:nvPr/>
        </p:nvSpPr>
        <p:spPr>
          <a:xfrm>
            <a:off x="104503" y="105994"/>
            <a:ext cx="6799385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cap="all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Inventory &amp; long-term monitoring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13720" t="10171" r="13886" b="934"/>
          <a:stretch/>
        </p:blipFill>
        <p:spPr>
          <a:xfrm>
            <a:off x="237120" y="847725"/>
            <a:ext cx="6627489" cy="5086350"/>
          </a:xfrm>
          <a:prstGeom prst="rect">
            <a:avLst/>
          </a:prstGeom>
        </p:spPr>
      </p:pic>
      <p:sp>
        <p:nvSpPr>
          <p:cNvPr id="17" name="Horizontal Scroll 16"/>
          <p:cNvSpPr/>
          <p:nvPr/>
        </p:nvSpPr>
        <p:spPr>
          <a:xfrm rot="909950">
            <a:off x="7449556" y="699352"/>
            <a:ext cx="3673086" cy="1572786"/>
          </a:xfrm>
          <a:prstGeom prst="horizontalScroll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Additional Mobile App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In Development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7099161" y="2810938"/>
            <a:ext cx="4126375" cy="2151585"/>
          </a:xfrm>
          <a:prstGeom prst="rightArrow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EDDMapS</a:t>
            </a:r>
            <a:r>
              <a:rPr lang="en-US" sz="1600" b="1" dirty="0" smtClean="0">
                <a:solidFill>
                  <a:schemeClr val="tx1"/>
                </a:solidFill>
              </a:rPr>
              <a:t> West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CNHP Database</a:t>
            </a:r>
          </a:p>
          <a:p>
            <a:pPr algn="ctr"/>
            <a:endParaRPr lang="en-US" sz="1600" b="1" dirty="0">
              <a:solidFill>
                <a:schemeClr val="tx1"/>
              </a:solidFill>
            </a:endParaRPr>
          </a:p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Collections to </a:t>
            </a:r>
            <a:r>
              <a:rPr lang="en-US" sz="1600" b="1" dirty="0" err="1" smtClean="0">
                <a:solidFill>
                  <a:schemeClr val="tx1"/>
                </a:solidFill>
              </a:rPr>
              <a:t>SEINet</a:t>
            </a:r>
            <a:r>
              <a:rPr lang="en-US" sz="1600" b="1" dirty="0" smtClean="0">
                <a:solidFill>
                  <a:schemeClr val="tx1"/>
                </a:solidFill>
              </a:rPr>
              <a:t> &amp; CU Herbaria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66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568" y="3110444"/>
            <a:ext cx="138112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3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689" y="5989320"/>
            <a:ext cx="2793650" cy="634920"/>
          </a:xfrm>
          <a:prstGeom prst="rect">
            <a:avLst/>
          </a:prstGeom>
          <a:solidFill>
            <a:srgbClr val="F5F5F5"/>
          </a:solidFill>
        </p:spPr>
      </p:pic>
      <p:sp>
        <p:nvSpPr>
          <p:cNvPr id="5" name="Rectangle 4"/>
          <p:cNvSpPr/>
          <p:nvPr/>
        </p:nvSpPr>
        <p:spPr>
          <a:xfrm>
            <a:off x="9273184" y="1296559"/>
            <a:ext cx="2292122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cap="all" dirty="0" smtClean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Annual rule</a:t>
            </a:r>
            <a:endParaRPr lang="en-US" sz="2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6890" y="369106"/>
            <a:ext cx="3088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Colorado Noxious Weed Act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3252" t="8948" r="56575" b="7075"/>
          <a:stretch/>
        </p:blipFill>
        <p:spPr>
          <a:xfrm>
            <a:off x="186890" y="789645"/>
            <a:ext cx="4240731" cy="38060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63020" y="327980"/>
            <a:ext cx="7057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 CCR 1206-2 Rules Pertaining to the Administration and Enforcement of the Colorado Noxious Weed Act8 CCR 1206-2 Maps (63.8 MB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8772" t="18361" r="29123" b="5127"/>
          <a:stretch/>
        </p:blipFill>
        <p:spPr>
          <a:xfrm>
            <a:off x="4666072" y="1291582"/>
            <a:ext cx="4144085" cy="4118184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3610658" y="2798513"/>
            <a:ext cx="1395663" cy="39787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817941" y="2593819"/>
            <a:ext cx="32026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Species are listed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Definitions for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Treatment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Management plans- county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Seed Longevity &amp; Monitoring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41813" y="5542371"/>
            <a:ext cx="5319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Species’ management plans updated on a cyclical basis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07255" y="6102631"/>
            <a:ext cx="53290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https://www.colorado.gov/pacific/agmain/rules-regulations-1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2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689" y="5989320"/>
            <a:ext cx="2793650" cy="634920"/>
          </a:xfrm>
          <a:prstGeom prst="rect">
            <a:avLst/>
          </a:prstGeom>
          <a:solidFill>
            <a:srgbClr val="F5F5F5"/>
          </a:solidFill>
        </p:spPr>
      </p:pic>
      <p:pic>
        <p:nvPicPr>
          <p:cNvPr id="10" name="Picture 2" descr="C:\Users\patty.york\Downloads\image (10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59" y="1023437"/>
            <a:ext cx="6294245" cy="389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97499" y="151270"/>
            <a:ext cx="5608320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cap="all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Species’ questionnaires</a:t>
            </a:r>
            <a:endParaRPr lang="en-US" sz="2400" dirty="0"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Image result for yellow flag ir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117" y="151270"/>
            <a:ext cx="4419160" cy="331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499" y="705441"/>
            <a:ext cx="3546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Yellow flag iris   </a:t>
            </a:r>
            <a:r>
              <a:rPr lang="en-US" i="1" dirty="0" err="1" smtClean="0">
                <a:solidFill>
                  <a:schemeClr val="bg1"/>
                </a:solidFill>
              </a:rPr>
              <a:t>Iris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i="1" dirty="0" err="1" smtClean="0">
                <a:solidFill>
                  <a:schemeClr val="bg1"/>
                </a:solidFill>
              </a:rPr>
              <a:t>pseudacorus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01370" y="3465640"/>
            <a:ext cx="14879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Photo: plantright.org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5850" y="5158323"/>
            <a:ext cx="418896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>
              <a:spcAft>
                <a:spcPts val="1200"/>
              </a:spcAft>
            </a:pPr>
            <a:r>
              <a:rPr lang="en-US" dirty="0" smtClean="0">
                <a:solidFill>
                  <a:schemeClr val="bg1"/>
                </a:solidFill>
              </a:rPr>
              <a:t>Baby’s breath (</a:t>
            </a:r>
            <a:r>
              <a:rPr lang="en-US" i="1" dirty="0" smtClean="0">
                <a:solidFill>
                  <a:schemeClr val="bg1"/>
                </a:solidFill>
              </a:rPr>
              <a:t>Gypsophila </a:t>
            </a:r>
            <a:r>
              <a:rPr lang="en-US" i="1" dirty="0" err="1" smtClean="0">
                <a:solidFill>
                  <a:schemeClr val="bg1"/>
                </a:solidFill>
              </a:rPr>
              <a:t>paniculata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lvl="1">
              <a:spcAft>
                <a:spcPts val="1200"/>
              </a:spcAft>
            </a:pPr>
            <a:r>
              <a:rPr lang="en-US" dirty="0" err="1" smtClean="0">
                <a:solidFill>
                  <a:schemeClr val="bg1"/>
                </a:solidFill>
              </a:rPr>
              <a:t>Swainsonpea</a:t>
            </a:r>
            <a:r>
              <a:rPr lang="en-US" dirty="0" smtClean="0">
                <a:solidFill>
                  <a:schemeClr val="bg1"/>
                </a:solidFill>
              </a:rPr>
              <a:t> (</a:t>
            </a:r>
            <a:r>
              <a:rPr lang="en-US" i="1" dirty="0" err="1" smtClean="0">
                <a:solidFill>
                  <a:schemeClr val="bg1"/>
                </a:solidFill>
              </a:rPr>
              <a:t>Phragmites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i="1" dirty="0" err="1" smtClean="0">
                <a:solidFill>
                  <a:schemeClr val="bg1"/>
                </a:solidFill>
              </a:rPr>
              <a:t>australis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lvl="1">
              <a:spcAft>
                <a:spcPts val="1200"/>
              </a:spcAft>
            </a:pPr>
            <a:r>
              <a:rPr lang="en-US" dirty="0" smtClean="0">
                <a:solidFill>
                  <a:schemeClr val="bg1"/>
                </a:solidFill>
              </a:rPr>
              <a:t>Common reed (</a:t>
            </a:r>
            <a:r>
              <a:rPr lang="en-US" i="1" dirty="0" err="1" smtClean="0">
                <a:solidFill>
                  <a:schemeClr val="bg1"/>
                </a:solidFill>
              </a:rPr>
              <a:t>Phragmites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i="1" dirty="0" err="1" smtClean="0">
                <a:solidFill>
                  <a:schemeClr val="bg1"/>
                </a:solidFill>
              </a:rPr>
              <a:t>australis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6" name="Explosion 1 5"/>
          <p:cNvSpPr/>
          <p:nvPr/>
        </p:nvSpPr>
        <p:spPr>
          <a:xfrm>
            <a:off x="6943725" y="3508052"/>
            <a:ext cx="5248275" cy="2715855"/>
          </a:xfrm>
          <a:prstGeom prst="irregularSeal1">
            <a:avLst/>
          </a:prstGeom>
          <a:solidFill>
            <a:srgbClr val="9FF9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SEINet</a:t>
            </a:r>
            <a:r>
              <a:rPr lang="en-US" dirty="0" smtClean="0">
                <a:solidFill>
                  <a:schemeClr val="tx1"/>
                </a:solidFill>
              </a:rPr>
              <a:t>: Boulder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&amp; Denver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USDA Plants Database: None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3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689" y="5989320"/>
            <a:ext cx="2793650" cy="634920"/>
          </a:xfrm>
          <a:prstGeom prst="rect">
            <a:avLst/>
          </a:prstGeom>
          <a:solidFill>
            <a:srgbClr val="F5F5F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0917" t="12659" r="32798" b="2042"/>
          <a:stretch/>
        </p:blipFill>
        <p:spPr>
          <a:xfrm>
            <a:off x="282135" y="942701"/>
            <a:ext cx="3260559" cy="428993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1635" y="37871"/>
            <a:ext cx="5608320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cap="all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Species’ questionnaires</a:t>
            </a:r>
            <a:endParaRPr lang="en-US" sz="2400" dirty="0"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6" descr="http://www.edenbrothers.com/store/media/Flowers/Others_2011/Chicory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414" y="2949966"/>
            <a:ext cx="2104422" cy="161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2626" t="68939" r="55186" b="11175"/>
          <a:stretch/>
        </p:blipFill>
        <p:spPr>
          <a:xfrm>
            <a:off x="193962" y="5395835"/>
            <a:ext cx="4604450" cy="11869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410" y="765150"/>
            <a:ext cx="7739928" cy="598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7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689" y="5989320"/>
            <a:ext cx="2793650" cy="634920"/>
          </a:xfrm>
          <a:prstGeom prst="rect">
            <a:avLst/>
          </a:prstGeom>
          <a:solidFill>
            <a:srgbClr val="F5F5F5"/>
          </a:solidFill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129789895"/>
              </p:ext>
            </p:extLst>
          </p:nvPr>
        </p:nvGraphicFramePr>
        <p:xfrm>
          <a:off x="613611" y="0"/>
          <a:ext cx="10679023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Left-Right Arrow 2"/>
          <p:cNvSpPr/>
          <p:nvPr/>
        </p:nvSpPr>
        <p:spPr>
          <a:xfrm rot="20418114">
            <a:off x="2381250" y="2047875"/>
            <a:ext cx="1190625" cy="4762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-Right Arrow 5"/>
          <p:cNvSpPr/>
          <p:nvPr/>
        </p:nvSpPr>
        <p:spPr>
          <a:xfrm rot="17335580">
            <a:off x="4450697" y="3495675"/>
            <a:ext cx="1190625" cy="4762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-Right Arrow 6"/>
          <p:cNvSpPr/>
          <p:nvPr/>
        </p:nvSpPr>
        <p:spPr>
          <a:xfrm rot="15091544">
            <a:off x="5934074" y="3495676"/>
            <a:ext cx="1190625" cy="4762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-Right Arrow 8"/>
          <p:cNvSpPr/>
          <p:nvPr/>
        </p:nvSpPr>
        <p:spPr>
          <a:xfrm rot="2611445">
            <a:off x="7372351" y="3190875"/>
            <a:ext cx="1190625" cy="4762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-Right Arrow 9"/>
          <p:cNvSpPr/>
          <p:nvPr/>
        </p:nvSpPr>
        <p:spPr>
          <a:xfrm rot="1167643">
            <a:off x="8362876" y="2202268"/>
            <a:ext cx="1190625" cy="4762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-Right Arrow 10"/>
          <p:cNvSpPr/>
          <p:nvPr/>
        </p:nvSpPr>
        <p:spPr>
          <a:xfrm rot="18919010">
            <a:off x="3121408" y="2971800"/>
            <a:ext cx="1190625" cy="4762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104900" y="3428999"/>
            <a:ext cx="9077325" cy="2063873"/>
            <a:chOff x="1104900" y="3428999"/>
            <a:chExt cx="9077325" cy="2063873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1104900" y="3428999"/>
              <a:ext cx="323850" cy="87630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2843212" y="5103020"/>
              <a:ext cx="953255" cy="22983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5340527" y="5217935"/>
              <a:ext cx="612595" cy="27493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7967663" y="4828083"/>
              <a:ext cx="612595" cy="27493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9839325" y="3638550"/>
              <a:ext cx="342900" cy="66675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9508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266" y="6118173"/>
            <a:ext cx="2793650" cy="634920"/>
          </a:xfrm>
          <a:prstGeom prst="rect">
            <a:avLst/>
          </a:prstGeom>
          <a:solidFill>
            <a:srgbClr val="F5F5F5"/>
          </a:solidFill>
        </p:spPr>
      </p:pic>
      <p:sp>
        <p:nvSpPr>
          <p:cNvPr id="6" name="TextBox 5"/>
          <p:cNvSpPr txBox="1"/>
          <p:nvPr/>
        </p:nvSpPr>
        <p:spPr>
          <a:xfrm>
            <a:off x="54244" y="434119"/>
            <a:ext cx="3152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Bull thistle  </a:t>
            </a:r>
          </a:p>
          <a:p>
            <a:r>
              <a:rPr lang="en-US" sz="1600" dirty="0" err="1" smtClean="0">
                <a:solidFill>
                  <a:schemeClr val="bg1"/>
                </a:solidFill>
              </a:rPr>
              <a:t>Asteraceae</a:t>
            </a:r>
            <a:r>
              <a:rPr lang="en-US" sz="1600" dirty="0" smtClean="0">
                <a:solidFill>
                  <a:schemeClr val="bg1"/>
                </a:solidFill>
              </a:rPr>
              <a:t>  </a:t>
            </a:r>
          </a:p>
          <a:p>
            <a:r>
              <a:rPr lang="en-US" sz="1600" i="1" dirty="0" err="1" smtClean="0">
                <a:solidFill>
                  <a:schemeClr val="bg1"/>
                </a:solidFill>
              </a:rPr>
              <a:t>Cirsium</a:t>
            </a:r>
            <a:r>
              <a:rPr lang="en-US" sz="1600" i="1" dirty="0" smtClean="0">
                <a:solidFill>
                  <a:schemeClr val="bg1"/>
                </a:solidFill>
              </a:rPr>
              <a:t> vulgare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6" t="21869" r="7942" b="3374"/>
          <a:stretch/>
        </p:blipFill>
        <p:spPr>
          <a:xfrm>
            <a:off x="18112" y="1371961"/>
            <a:ext cx="2713649" cy="51018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" r="7171"/>
          <a:stretch/>
        </p:blipFill>
        <p:spPr>
          <a:xfrm>
            <a:off x="4727285" y="821115"/>
            <a:ext cx="2835958" cy="52009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8"/>
          <a:stretch/>
        </p:blipFill>
        <p:spPr>
          <a:xfrm>
            <a:off x="7720987" y="1511336"/>
            <a:ext cx="4350100" cy="346447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49004" y="-42934"/>
            <a:ext cx="1803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Musk thistle</a:t>
            </a:r>
          </a:p>
          <a:p>
            <a:r>
              <a:rPr lang="en-US" sz="1600" dirty="0" err="1" smtClean="0">
                <a:solidFill>
                  <a:schemeClr val="bg1"/>
                </a:solidFill>
              </a:rPr>
              <a:t>Asteraceae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i="1" dirty="0" err="1" smtClean="0">
                <a:solidFill>
                  <a:schemeClr val="bg1"/>
                </a:solidFill>
              </a:rPr>
              <a:t>Carduus</a:t>
            </a:r>
            <a:r>
              <a:rPr lang="en-US" sz="1600" i="1" dirty="0" smtClean="0">
                <a:solidFill>
                  <a:schemeClr val="bg1"/>
                </a:solidFill>
              </a:rPr>
              <a:t> </a:t>
            </a:r>
            <a:r>
              <a:rPr lang="en-US" sz="1600" i="1" dirty="0" err="1" smtClean="0">
                <a:solidFill>
                  <a:schemeClr val="bg1"/>
                </a:solidFill>
              </a:rPr>
              <a:t>nutans</a:t>
            </a:r>
            <a:endParaRPr lang="en-US" sz="1600" i="1" dirty="0" smtClean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20987" y="311007"/>
            <a:ext cx="3286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Scotch thistle</a:t>
            </a:r>
          </a:p>
          <a:p>
            <a:r>
              <a:rPr lang="en-US" sz="1600" dirty="0" err="1" smtClean="0">
                <a:solidFill>
                  <a:schemeClr val="bg1"/>
                </a:solidFill>
              </a:rPr>
              <a:t>Asteraceae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i="1" dirty="0" err="1" smtClean="0">
                <a:solidFill>
                  <a:schemeClr val="bg1"/>
                </a:solidFill>
              </a:rPr>
              <a:t>Onopordum</a:t>
            </a:r>
            <a:r>
              <a:rPr lang="en-US" sz="1600" i="1" dirty="0" smtClean="0">
                <a:solidFill>
                  <a:schemeClr val="bg1"/>
                </a:solidFill>
              </a:rPr>
              <a:t> </a:t>
            </a:r>
            <a:r>
              <a:rPr lang="en-US" sz="1600" i="1" dirty="0" err="1" smtClean="0">
                <a:solidFill>
                  <a:schemeClr val="bg1"/>
                </a:solidFill>
              </a:rPr>
              <a:t>acanthium</a:t>
            </a:r>
            <a:endParaRPr lang="en-US" sz="1600" i="1" dirty="0" smtClean="0">
              <a:solidFill>
                <a:schemeClr val="bg1"/>
              </a:solidFill>
            </a:endParaRPr>
          </a:p>
          <a:p>
            <a:r>
              <a:rPr lang="en-US" sz="1600" i="1" dirty="0" smtClean="0">
                <a:solidFill>
                  <a:schemeClr val="bg1"/>
                </a:solidFill>
              </a:rPr>
              <a:t>O. </a:t>
            </a:r>
            <a:r>
              <a:rPr lang="en-US" sz="1600" i="1" dirty="0" err="1" smtClean="0">
                <a:solidFill>
                  <a:schemeClr val="bg1"/>
                </a:solidFill>
              </a:rPr>
              <a:t>tauricum</a:t>
            </a:r>
            <a:endParaRPr lang="en-US" sz="1600" i="1" dirty="0" smtClean="0">
              <a:solidFill>
                <a:schemeClr val="bg1"/>
              </a:solidFill>
            </a:endParaRPr>
          </a:p>
        </p:txBody>
      </p:sp>
      <p:sp>
        <p:nvSpPr>
          <p:cNvPr id="28" name="Right Arrow 27"/>
          <p:cNvSpPr/>
          <p:nvPr/>
        </p:nvSpPr>
        <p:spPr>
          <a:xfrm rot="14529294">
            <a:off x="6922124" y="2190748"/>
            <a:ext cx="628650" cy="200025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 rot="12673762">
            <a:off x="11286057" y="3621383"/>
            <a:ext cx="628650" cy="200025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413984" y="5448963"/>
            <a:ext cx="2877134" cy="1200329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Involucre bracts spine tips</a:t>
            </a:r>
          </a:p>
          <a:p>
            <a:r>
              <a:rPr lang="en-US" dirty="0" smtClean="0"/>
              <a:t>Densely pubescent</a:t>
            </a:r>
          </a:p>
          <a:p>
            <a:r>
              <a:rPr lang="en-US" dirty="0" smtClean="0"/>
              <a:t>Leaves tiny appressed spines</a:t>
            </a:r>
          </a:p>
          <a:p>
            <a:r>
              <a:rPr lang="en-US" dirty="0" smtClean="0"/>
              <a:t>Biennial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195588" y="5926016"/>
            <a:ext cx="3406702" cy="923330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Pendant flower head</a:t>
            </a:r>
          </a:p>
          <a:p>
            <a:r>
              <a:rPr lang="en-US" dirty="0" smtClean="0"/>
              <a:t>Prominent white mid rib on leaves</a:t>
            </a:r>
          </a:p>
          <a:p>
            <a:r>
              <a:rPr lang="en-US" dirty="0" smtClean="0"/>
              <a:t>Biennial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733947" y="4917844"/>
            <a:ext cx="4330929" cy="1200329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Heavily winged (1” wide) spiny angular stem</a:t>
            </a:r>
          </a:p>
          <a:p>
            <a:r>
              <a:rPr lang="en-US" dirty="0" smtClean="0"/>
              <a:t>Leaves </a:t>
            </a:r>
            <a:r>
              <a:rPr lang="en-US" dirty="0" err="1" smtClean="0"/>
              <a:t>tomatose</a:t>
            </a:r>
            <a:r>
              <a:rPr lang="en-US" dirty="0" smtClean="0"/>
              <a:t>, white</a:t>
            </a:r>
          </a:p>
          <a:p>
            <a:r>
              <a:rPr lang="en-US" dirty="0" smtClean="0"/>
              <a:t>Involucre with stout spines</a:t>
            </a:r>
          </a:p>
          <a:p>
            <a:r>
              <a:rPr lang="en-US" dirty="0" smtClean="0"/>
              <a:t>Biennial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54244" y="-53386"/>
            <a:ext cx="3219450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cap="all" dirty="0" smtClean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2016 </a:t>
            </a:r>
            <a:r>
              <a:rPr lang="en-US" sz="2400" b="1" cap="all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Annual rule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Right Arrow 42"/>
          <p:cNvSpPr/>
          <p:nvPr/>
        </p:nvSpPr>
        <p:spPr>
          <a:xfrm rot="17588154">
            <a:off x="7642873" y="3690551"/>
            <a:ext cx="628650" cy="200025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Arrow 43"/>
          <p:cNvSpPr/>
          <p:nvPr/>
        </p:nvSpPr>
        <p:spPr>
          <a:xfrm rot="11925053">
            <a:off x="6444710" y="3922986"/>
            <a:ext cx="628650" cy="200025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/>
          <p:cNvSpPr/>
          <p:nvPr/>
        </p:nvSpPr>
        <p:spPr>
          <a:xfrm rot="2896945">
            <a:off x="89078" y="3793978"/>
            <a:ext cx="628650" cy="200025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5"/>
          <p:cNvSpPr/>
          <p:nvPr/>
        </p:nvSpPr>
        <p:spPr>
          <a:xfrm rot="5862148">
            <a:off x="928969" y="5046936"/>
            <a:ext cx="628650" cy="200025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>
          <a:xfrm>
            <a:off x="2242293" y="2633908"/>
            <a:ext cx="320997" cy="1415735"/>
          </a:xfrm>
          <a:custGeom>
            <a:avLst/>
            <a:gdLst>
              <a:gd name="connsiteX0" fmla="*/ 0 w 318052"/>
              <a:gd name="connsiteY0" fmla="*/ 0 h 1630017"/>
              <a:gd name="connsiteX1" fmla="*/ 39756 w 318052"/>
              <a:gd name="connsiteY1" fmla="*/ 23853 h 1630017"/>
              <a:gd name="connsiteX2" fmla="*/ 63610 w 318052"/>
              <a:gd name="connsiteY2" fmla="*/ 39756 h 1630017"/>
              <a:gd name="connsiteX3" fmla="*/ 95415 w 318052"/>
              <a:gd name="connsiteY3" fmla="*/ 87464 h 1630017"/>
              <a:gd name="connsiteX4" fmla="*/ 111318 w 318052"/>
              <a:gd name="connsiteY4" fmla="*/ 111318 h 1630017"/>
              <a:gd name="connsiteX5" fmla="*/ 143123 w 318052"/>
              <a:gd name="connsiteY5" fmla="*/ 174928 h 1630017"/>
              <a:gd name="connsiteX6" fmla="*/ 198782 w 318052"/>
              <a:gd name="connsiteY6" fmla="*/ 246490 h 1630017"/>
              <a:gd name="connsiteX7" fmla="*/ 222636 w 318052"/>
              <a:gd name="connsiteY7" fmla="*/ 318052 h 1630017"/>
              <a:gd name="connsiteX8" fmla="*/ 230587 w 318052"/>
              <a:gd name="connsiteY8" fmla="*/ 341906 h 1630017"/>
              <a:gd name="connsiteX9" fmla="*/ 238539 w 318052"/>
              <a:gd name="connsiteY9" fmla="*/ 365760 h 1630017"/>
              <a:gd name="connsiteX10" fmla="*/ 230587 w 318052"/>
              <a:gd name="connsiteY10" fmla="*/ 477078 h 1630017"/>
              <a:gd name="connsiteX11" fmla="*/ 214685 w 318052"/>
              <a:gd name="connsiteY11" fmla="*/ 556591 h 1630017"/>
              <a:gd name="connsiteX12" fmla="*/ 198782 w 318052"/>
              <a:gd name="connsiteY12" fmla="*/ 620201 h 1630017"/>
              <a:gd name="connsiteX13" fmla="*/ 190831 w 318052"/>
              <a:gd name="connsiteY13" fmla="*/ 644055 h 1630017"/>
              <a:gd name="connsiteX14" fmla="*/ 159026 w 318052"/>
              <a:gd name="connsiteY14" fmla="*/ 691763 h 1630017"/>
              <a:gd name="connsiteX15" fmla="*/ 135172 w 318052"/>
              <a:gd name="connsiteY15" fmla="*/ 707666 h 1630017"/>
              <a:gd name="connsiteX16" fmla="*/ 111318 w 318052"/>
              <a:gd name="connsiteY16" fmla="*/ 755373 h 1630017"/>
              <a:gd name="connsiteX17" fmla="*/ 135172 w 318052"/>
              <a:gd name="connsiteY17" fmla="*/ 771276 h 1630017"/>
              <a:gd name="connsiteX18" fmla="*/ 190831 w 318052"/>
              <a:gd name="connsiteY18" fmla="*/ 787179 h 1630017"/>
              <a:gd name="connsiteX19" fmla="*/ 214685 w 318052"/>
              <a:gd name="connsiteY19" fmla="*/ 803081 h 1630017"/>
              <a:gd name="connsiteX20" fmla="*/ 246490 w 318052"/>
              <a:gd name="connsiteY20" fmla="*/ 811033 h 1630017"/>
              <a:gd name="connsiteX21" fmla="*/ 222636 w 318052"/>
              <a:gd name="connsiteY21" fmla="*/ 818984 h 1630017"/>
              <a:gd name="connsiteX22" fmla="*/ 166977 w 318052"/>
              <a:gd name="connsiteY22" fmla="*/ 834887 h 1630017"/>
              <a:gd name="connsiteX23" fmla="*/ 143123 w 318052"/>
              <a:gd name="connsiteY23" fmla="*/ 850789 h 1630017"/>
              <a:gd name="connsiteX24" fmla="*/ 135172 w 318052"/>
              <a:gd name="connsiteY24" fmla="*/ 874643 h 1630017"/>
              <a:gd name="connsiteX25" fmla="*/ 143123 w 318052"/>
              <a:gd name="connsiteY25" fmla="*/ 906448 h 1630017"/>
              <a:gd name="connsiteX26" fmla="*/ 190831 w 318052"/>
              <a:gd name="connsiteY26" fmla="*/ 1001864 h 1630017"/>
              <a:gd name="connsiteX27" fmla="*/ 214685 w 318052"/>
              <a:gd name="connsiteY27" fmla="*/ 1025718 h 1630017"/>
              <a:gd name="connsiteX28" fmla="*/ 246490 w 318052"/>
              <a:gd name="connsiteY28" fmla="*/ 1073426 h 1630017"/>
              <a:gd name="connsiteX29" fmla="*/ 262393 w 318052"/>
              <a:gd name="connsiteY29" fmla="*/ 1097280 h 1630017"/>
              <a:gd name="connsiteX30" fmla="*/ 286246 w 318052"/>
              <a:gd name="connsiteY30" fmla="*/ 1144987 h 1630017"/>
              <a:gd name="connsiteX31" fmla="*/ 310100 w 318052"/>
              <a:gd name="connsiteY31" fmla="*/ 1232452 h 1630017"/>
              <a:gd name="connsiteX32" fmla="*/ 318052 w 318052"/>
              <a:gd name="connsiteY32" fmla="*/ 1256306 h 1630017"/>
              <a:gd name="connsiteX33" fmla="*/ 310100 w 318052"/>
              <a:gd name="connsiteY33" fmla="*/ 1391478 h 1630017"/>
              <a:gd name="connsiteX34" fmla="*/ 302149 w 318052"/>
              <a:gd name="connsiteY34" fmla="*/ 1415332 h 1630017"/>
              <a:gd name="connsiteX35" fmla="*/ 270344 w 318052"/>
              <a:gd name="connsiteY35" fmla="*/ 1463040 h 1630017"/>
              <a:gd name="connsiteX36" fmla="*/ 246490 w 318052"/>
              <a:gd name="connsiteY36" fmla="*/ 1470991 h 1630017"/>
              <a:gd name="connsiteX37" fmla="*/ 230587 w 318052"/>
              <a:gd name="connsiteY37" fmla="*/ 1494845 h 1630017"/>
              <a:gd name="connsiteX38" fmla="*/ 182880 w 318052"/>
              <a:gd name="connsiteY38" fmla="*/ 1526650 h 1630017"/>
              <a:gd name="connsiteX39" fmla="*/ 135172 w 318052"/>
              <a:gd name="connsiteY39" fmla="*/ 1550504 h 1630017"/>
              <a:gd name="connsiteX40" fmla="*/ 111318 w 318052"/>
              <a:gd name="connsiteY40" fmla="*/ 1566407 h 1630017"/>
              <a:gd name="connsiteX41" fmla="*/ 135172 w 318052"/>
              <a:gd name="connsiteY41" fmla="*/ 1630017 h 1630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18052" h="1630017">
                <a:moveTo>
                  <a:pt x="0" y="0"/>
                </a:moveTo>
                <a:cubicBezTo>
                  <a:pt x="13252" y="7951"/>
                  <a:pt x="26651" y="15662"/>
                  <a:pt x="39756" y="23853"/>
                </a:cubicBezTo>
                <a:cubicBezTo>
                  <a:pt x="47860" y="28918"/>
                  <a:pt x="57317" y="32564"/>
                  <a:pt x="63610" y="39756"/>
                </a:cubicBezTo>
                <a:cubicBezTo>
                  <a:pt x="76196" y="54140"/>
                  <a:pt x="84813" y="71561"/>
                  <a:pt x="95415" y="87464"/>
                </a:cubicBezTo>
                <a:cubicBezTo>
                  <a:pt x="100716" y="95415"/>
                  <a:pt x="107044" y="102771"/>
                  <a:pt x="111318" y="111318"/>
                </a:cubicBezTo>
                <a:cubicBezTo>
                  <a:pt x="121920" y="132521"/>
                  <a:pt x="126360" y="158165"/>
                  <a:pt x="143123" y="174928"/>
                </a:cubicBezTo>
                <a:cubicBezTo>
                  <a:pt x="163705" y="195510"/>
                  <a:pt x="189271" y="217957"/>
                  <a:pt x="198782" y="246490"/>
                </a:cubicBezTo>
                <a:lnTo>
                  <a:pt x="222636" y="318052"/>
                </a:lnTo>
                <a:lnTo>
                  <a:pt x="230587" y="341906"/>
                </a:lnTo>
                <a:lnTo>
                  <a:pt x="238539" y="365760"/>
                </a:lnTo>
                <a:cubicBezTo>
                  <a:pt x="235888" y="402866"/>
                  <a:pt x="235201" y="440165"/>
                  <a:pt x="230587" y="477078"/>
                </a:cubicBezTo>
                <a:cubicBezTo>
                  <a:pt x="227234" y="503898"/>
                  <a:pt x="221241" y="530369"/>
                  <a:pt x="214685" y="556591"/>
                </a:cubicBezTo>
                <a:cubicBezTo>
                  <a:pt x="209384" y="577794"/>
                  <a:pt x="205693" y="599467"/>
                  <a:pt x="198782" y="620201"/>
                </a:cubicBezTo>
                <a:cubicBezTo>
                  <a:pt x="196132" y="628152"/>
                  <a:pt x="194901" y="636728"/>
                  <a:pt x="190831" y="644055"/>
                </a:cubicBezTo>
                <a:cubicBezTo>
                  <a:pt x="181549" y="660762"/>
                  <a:pt x="174929" y="681161"/>
                  <a:pt x="159026" y="691763"/>
                </a:cubicBezTo>
                <a:lnTo>
                  <a:pt x="135172" y="707666"/>
                </a:lnTo>
                <a:cubicBezTo>
                  <a:pt x="131824" y="712688"/>
                  <a:pt x="107203" y="745086"/>
                  <a:pt x="111318" y="755373"/>
                </a:cubicBezTo>
                <a:cubicBezTo>
                  <a:pt x="114867" y="764246"/>
                  <a:pt x="126625" y="767002"/>
                  <a:pt x="135172" y="771276"/>
                </a:cubicBezTo>
                <a:cubicBezTo>
                  <a:pt x="146575" y="776978"/>
                  <a:pt x="180646" y="784633"/>
                  <a:pt x="190831" y="787179"/>
                </a:cubicBezTo>
                <a:cubicBezTo>
                  <a:pt x="198782" y="792480"/>
                  <a:pt x="205901" y="799317"/>
                  <a:pt x="214685" y="803081"/>
                </a:cubicBezTo>
                <a:cubicBezTo>
                  <a:pt x="224729" y="807386"/>
                  <a:pt x="241603" y="801259"/>
                  <a:pt x="246490" y="811033"/>
                </a:cubicBezTo>
                <a:cubicBezTo>
                  <a:pt x="250238" y="818530"/>
                  <a:pt x="230695" y="816682"/>
                  <a:pt x="222636" y="818984"/>
                </a:cubicBezTo>
                <a:cubicBezTo>
                  <a:pt x="210740" y="822383"/>
                  <a:pt x="179692" y="828530"/>
                  <a:pt x="166977" y="834887"/>
                </a:cubicBezTo>
                <a:cubicBezTo>
                  <a:pt x="158430" y="839161"/>
                  <a:pt x="151074" y="845488"/>
                  <a:pt x="143123" y="850789"/>
                </a:cubicBezTo>
                <a:cubicBezTo>
                  <a:pt x="140473" y="858740"/>
                  <a:pt x="135172" y="866262"/>
                  <a:pt x="135172" y="874643"/>
                </a:cubicBezTo>
                <a:cubicBezTo>
                  <a:pt x="135172" y="885571"/>
                  <a:pt x="139983" y="895981"/>
                  <a:pt x="143123" y="906448"/>
                </a:cubicBezTo>
                <a:cubicBezTo>
                  <a:pt x="154209" y="943401"/>
                  <a:pt x="162111" y="973144"/>
                  <a:pt x="190831" y="1001864"/>
                </a:cubicBezTo>
                <a:cubicBezTo>
                  <a:pt x="198782" y="1009815"/>
                  <a:pt x="207781" y="1016842"/>
                  <a:pt x="214685" y="1025718"/>
                </a:cubicBezTo>
                <a:cubicBezTo>
                  <a:pt x="226419" y="1040805"/>
                  <a:pt x="235888" y="1057523"/>
                  <a:pt x="246490" y="1073426"/>
                </a:cubicBezTo>
                <a:lnTo>
                  <a:pt x="262393" y="1097280"/>
                </a:lnTo>
                <a:cubicBezTo>
                  <a:pt x="291389" y="1184269"/>
                  <a:pt x="245145" y="1052508"/>
                  <a:pt x="286246" y="1144987"/>
                </a:cubicBezTo>
                <a:cubicBezTo>
                  <a:pt x="305744" y="1188859"/>
                  <a:pt x="299409" y="1189687"/>
                  <a:pt x="310100" y="1232452"/>
                </a:cubicBezTo>
                <a:cubicBezTo>
                  <a:pt x="312133" y="1240583"/>
                  <a:pt x="315401" y="1248355"/>
                  <a:pt x="318052" y="1256306"/>
                </a:cubicBezTo>
                <a:cubicBezTo>
                  <a:pt x="315401" y="1301363"/>
                  <a:pt x="314591" y="1346567"/>
                  <a:pt x="310100" y="1391478"/>
                </a:cubicBezTo>
                <a:cubicBezTo>
                  <a:pt x="309266" y="1399818"/>
                  <a:pt x="306219" y="1408005"/>
                  <a:pt x="302149" y="1415332"/>
                </a:cubicBezTo>
                <a:cubicBezTo>
                  <a:pt x="292867" y="1432039"/>
                  <a:pt x="288476" y="1456996"/>
                  <a:pt x="270344" y="1463040"/>
                </a:cubicBezTo>
                <a:lnTo>
                  <a:pt x="246490" y="1470991"/>
                </a:lnTo>
                <a:cubicBezTo>
                  <a:pt x="241189" y="1478942"/>
                  <a:pt x="237779" y="1488552"/>
                  <a:pt x="230587" y="1494845"/>
                </a:cubicBezTo>
                <a:cubicBezTo>
                  <a:pt x="216204" y="1507431"/>
                  <a:pt x="198782" y="1516048"/>
                  <a:pt x="182880" y="1526650"/>
                </a:cubicBezTo>
                <a:cubicBezTo>
                  <a:pt x="152052" y="1547202"/>
                  <a:pt x="168092" y="1539531"/>
                  <a:pt x="135172" y="1550504"/>
                </a:cubicBezTo>
                <a:cubicBezTo>
                  <a:pt x="127221" y="1555805"/>
                  <a:pt x="111318" y="1556851"/>
                  <a:pt x="111318" y="1566407"/>
                </a:cubicBezTo>
                <a:cubicBezTo>
                  <a:pt x="111318" y="1589052"/>
                  <a:pt x="135172" y="1630017"/>
                  <a:pt x="135172" y="1630017"/>
                </a:cubicBez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2651691">
            <a:off x="364535" y="2205921"/>
            <a:ext cx="628650" cy="200025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https://www.minnesotawildflowers.info/udata/r9ndp23q/purple/onopordum-acanthium-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" b="18235"/>
          <a:stretch/>
        </p:blipFill>
        <p:spPr bwMode="auto">
          <a:xfrm>
            <a:off x="10075524" y="75100"/>
            <a:ext cx="1995563" cy="233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28" t="52718" r="19509" b="12721"/>
          <a:stretch/>
        </p:blipFill>
        <p:spPr>
          <a:xfrm rot="16200000">
            <a:off x="6217118" y="4540843"/>
            <a:ext cx="1685339" cy="1085006"/>
          </a:xfrm>
          <a:prstGeom prst="rect">
            <a:avLst/>
          </a:prstGeom>
        </p:spPr>
      </p:pic>
      <p:sp>
        <p:nvSpPr>
          <p:cNvPr id="58" name="Rectangular Callout 57"/>
          <p:cNvSpPr/>
          <p:nvPr/>
        </p:nvSpPr>
        <p:spPr>
          <a:xfrm>
            <a:off x="2787671" y="2429603"/>
            <a:ext cx="1352006" cy="357943"/>
          </a:xfrm>
          <a:prstGeom prst="wedgeRectCallout">
            <a:avLst>
              <a:gd name="adj1" fmla="val -62993"/>
              <a:gd name="adj2" fmla="val 176126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Involucre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2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689" y="5989320"/>
            <a:ext cx="2793650" cy="634920"/>
          </a:xfrm>
          <a:prstGeom prst="rect">
            <a:avLst/>
          </a:prstGeom>
          <a:solidFill>
            <a:srgbClr val="F5F5F5"/>
          </a:solidFill>
        </p:spPr>
      </p:pic>
      <p:grpSp>
        <p:nvGrpSpPr>
          <p:cNvPr id="8" name="Group 7"/>
          <p:cNvGrpSpPr/>
          <p:nvPr/>
        </p:nvGrpSpPr>
        <p:grpSpPr>
          <a:xfrm>
            <a:off x="243922" y="356673"/>
            <a:ext cx="10385213" cy="6267567"/>
            <a:chOff x="243922" y="356673"/>
            <a:chExt cx="10385213" cy="626756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t="2515" b="924"/>
            <a:stretch/>
          </p:blipFill>
          <p:spPr>
            <a:xfrm>
              <a:off x="243922" y="356673"/>
              <a:ext cx="10385213" cy="626756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168776" y="687806"/>
              <a:ext cx="1236877" cy="3693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Bull Thistle</a:t>
              </a:r>
              <a:endParaRPr lang="en-US"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39374" y="382632"/>
            <a:ext cx="10346363" cy="6267567"/>
            <a:chOff x="7018818" y="6858000"/>
            <a:chExt cx="10346363" cy="62675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t="3076"/>
            <a:stretch/>
          </p:blipFill>
          <p:spPr>
            <a:xfrm>
              <a:off x="7018818" y="6858000"/>
              <a:ext cx="10346363" cy="626756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030695" y="7109661"/>
              <a:ext cx="1398781" cy="3693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Musk Thistle</a:t>
              </a:r>
              <a:endParaRPr lang="en-US" b="1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686320" y="408591"/>
            <a:ext cx="10256019" cy="6267567"/>
            <a:chOff x="9429476" y="-6144654"/>
            <a:chExt cx="10256019" cy="626756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t="2222"/>
            <a:stretch/>
          </p:blipFill>
          <p:spPr>
            <a:xfrm>
              <a:off x="9429476" y="-6144654"/>
              <a:ext cx="10256019" cy="626756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195998" y="-5884935"/>
              <a:ext cx="1495602" cy="3693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Scotch Thistle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0293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266" y="6118173"/>
            <a:ext cx="2793650" cy="634920"/>
          </a:xfrm>
          <a:prstGeom prst="rect">
            <a:avLst/>
          </a:prstGeom>
          <a:solidFill>
            <a:srgbClr val="F5F5F5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9" r="7902" b="12157"/>
          <a:stretch/>
        </p:blipFill>
        <p:spPr>
          <a:xfrm>
            <a:off x="54244" y="1300821"/>
            <a:ext cx="3239253" cy="43748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6" r="4052"/>
          <a:stretch/>
        </p:blipFill>
        <p:spPr>
          <a:xfrm>
            <a:off x="6942196" y="3209952"/>
            <a:ext cx="3464982" cy="28277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8" r="4709" b="26000"/>
          <a:stretch/>
        </p:blipFill>
        <p:spPr>
          <a:xfrm>
            <a:off x="10195411" y="1023201"/>
            <a:ext cx="1900990" cy="402313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4244" y="368231"/>
            <a:ext cx="2568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Cutleaf</a:t>
            </a:r>
            <a:r>
              <a:rPr lang="en-US" sz="2400" dirty="0" smtClean="0">
                <a:solidFill>
                  <a:schemeClr val="bg1"/>
                </a:solidFill>
              </a:rPr>
              <a:t> teasel</a:t>
            </a:r>
          </a:p>
          <a:p>
            <a:r>
              <a:rPr lang="en-US" sz="1600" dirty="0" err="1" smtClean="0">
                <a:solidFill>
                  <a:schemeClr val="bg1"/>
                </a:solidFill>
              </a:rPr>
              <a:t>Dipsacaceae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i="1" dirty="0" err="1" smtClean="0">
                <a:solidFill>
                  <a:schemeClr val="bg1"/>
                </a:solidFill>
              </a:rPr>
              <a:t>Dipsacus</a:t>
            </a:r>
            <a:r>
              <a:rPr lang="en-US" sz="1600" i="1" dirty="0" smtClean="0">
                <a:solidFill>
                  <a:schemeClr val="bg1"/>
                </a:solidFill>
              </a:rPr>
              <a:t> </a:t>
            </a:r>
            <a:r>
              <a:rPr lang="en-US" sz="1600" i="1" dirty="0" err="1" smtClean="0">
                <a:solidFill>
                  <a:schemeClr val="bg1"/>
                </a:solidFill>
              </a:rPr>
              <a:t>laciniatus</a:t>
            </a:r>
            <a:endParaRPr lang="en-US" sz="1600" i="1" dirty="0" smtClean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862927" y="16327"/>
            <a:ext cx="2329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Jointed </a:t>
            </a:r>
            <a:r>
              <a:rPr lang="en-US" sz="2400" dirty="0" err="1" smtClean="0">
                <a:solidFill>
                  <a:schemeClr val="bg1"/>
                </a:solidFill>
              </a:rPr>
              <a:t>goatgrass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1600" dirty="0" err="1" smtClean="0">
                <a:solidFill>
                  <a:schemeClr val="bg1"/>
                </a:solidFill>
              </a:rPr>
              <a:t>Poaceae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err="1" smtClean="0">
                <a:solidFill>
                  <a:schemeClr val="bg1"/>
                </a:solidFill>
              </a:rPr>
              <a:t>Aegilops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cylindrica</a:t>
            </a:r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00014" y="2255845"/>
            <a:ext cx="29821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Eurasian watermilfoil</a:t>
            </a:r>
          </a:p>
          <a:p>
            <a:r>
              <a:rPr lang="en-US" sz="1600" dirty="0" err="1" smtClean="0">
                <a:solidFill>
                  <a:schemeClr val="bg1"/>
                </a:solidFill>
              </a:rPr>
              <a:t>Haloragaceae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i="1" dirty="0" err="1" smtClean="0">
                <a:solidFill>
                  <a:schemeClr val="bg1"/>
                </a:solidFill>
              </a:rPr>
              <a:t>Myriophyllum</a:t>
            </a:r>
            <a:r>
              <a:rPr lang="en-US" sz="1600" i="1" dirty="0" smtClean="0">
                <a:solidFill>
                  <a:schemeClr val="bg1"/>
                </a:solidFill>
              </a:rPr>
              <a:t> spicatum</a:t>
            </a:r>
          </a:p>
        </p:txBody>
      </p:sp>
      <p:sp>
        <p:nvSpPr>
          <p:cNvPr id="31" name="Right Arrow 30"/>
          <p:cNvSpPr/>
          <p:nvPr/>
        </p:nvSpPr>
        <p:spPr>
          <a:xfrm rot="14339337">
            <a:off x="2711709" y="2866990"/>
            <a:ext cx="628650" cy="200025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21181275">
            <a:off x="10478708" y="2293295"/>
            <a:ext cx="628650" cy="200025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15851959">
            <a:off x="9019272" y="4513598"/>
            <a:ext cx="628650" cy="200025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0098606" y="4936434"/>
            <a:ext cx="2093394" cy="923330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Inflorescence </a:t>
            </a:r>
          </a:p>
          <a:p>
            <a:r>
              <a:rPr lang="en-US" dirty="0" smtClean="0"/>
              <a:t>segmented </a:t>
            </a:r>
            <a:r>
              <a:rPr lang="en-US" dirty="0" err="1" smtClean="0"/>
              <a:t>spikelets</a:t>
            </a:r>
            <a:endParaRPr lang="en-US" dirty="0" smtClean="0"/>
          </a:p>
          <a:p>
            <a:r>
              <a:rPr lang="en-US" dirty="0" smtClean="0"/>
              <a:t>Annual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838228" y="5953453"/>
            <a:ext cx="1769780" cy="646331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Opposite leaflets</a:t>
            </a:r>
          </a:p>
          <a:p>
            <a:r>
              <a:rPr lang="en-US" dirty="0" smtClean="0"/>
              <a:t>Perennial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54244" y="5731787"/>
            <a:ext cx="2992679" cy="646331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Cupped short floral bracts</a:t>
            </a:r>
          </a:p>
          <a:p>
            <a:r>
              <a:rPr lang="en-US" dirty="0" smtClean="0"/>
              <a:t>Biennial- short lived perennial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54244" y="-53386"/>
            <a:ext cx="3219450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cap="all" dirty="0" smtClean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2016 </a:t>
            </a:r>
            <a:r>
              <a:rPr lang="en-US" sz="2400" b="1" cap="all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Annual rule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7" r="22183"/>
          <a:stretch/>
        </p:blipFill>
        <p:spPr>
          <a:xfrm>
            <a:off x="3321642" y="996987"/>
            <a:ext cx="3928991" cy="3389832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3449715" y="25863"/>
            <a:ext cx="3334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Common teasel</a:t>
            </a:r>
          </a:p>
          <a:p>
            <a:r>
              <a:rPr lang="en-US" sz="1600" dirty="0" err="1" smtClean="0">
                <a:solidFill>
                  <a:schemeClr val="bg1"/>
                </a:solidFill>
              </a:rPr>
              <a:t>Dipsacaceae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i="1" dirty="0" err="1" smtClean="0">
                <a:solidFill>
                  <a:schemeClr val="bg1"/>
                </a:solidFill>
              </a:rPr>
              <a:t>Dipsacus</a:t>
            </a:r>
            <a:r>
              <a:rPr lang="en-US" sz="1600" i="1" dirty="0" smtClean="0">
                <a:solidFill>
                  <a:schemeClr val="bg1"/>
                </a:solidFill>
              </a:rPr>
              <a:t> </a:t>
            </a:r>
            <a:r>
              <a:rPr lang="en-US" sz="1600" i="1" dirty="0" err="1" smtClean="0">
                <a:solidFill>
                  <a:schemeClr val="bg1"/>
                </a:solidFill>
              </a:rPr>
              <a:t>fullonum</a:t>
            </a:r>
            <a:endParaRPr lang="en-US" sz="1600" i="1" dirty="0" smtClean="0">
              <a:solidFill>
                <a:schemeClr val="bg1"/>
              </a:solidFill>
            </a:endParaRPr>
          </a:p>
        </p:txBody>
      </p:sp>
      <p:sp>
        <p:nvSpPr>
          <p:cNvPr id="44" name="Right Arrow 43"/>
          <p:cNvSpPr/>
          <p:nvPr/>
        </p:nvSpPr>
        <p:spPr>
          <a:xfrm rot="17345212">
            <a:off x="3875229" y="2999239"/>
            <a:ext cx="628650" cy="200025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3348072" y="4613269"/>
            <a:ext cx="2992679" cy="646331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Long thin floral bracts 2x long</a:t>
            </a:r>
          </a:p>
          <a:p>
            <a:r>
              <a:rPr lang="en-US" dirty="0" smtClean="0"/>
              <a:t>Biennial- short lived perennial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20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689" y="5989320"/>
            <a:ext cx="2793650" cy="634920"/>
          </a:xfrm>
          <a:prstGeom prst="rect">
            <a:avLst/>
          </a:prstGeom>
          <a:solidFill>
            <a:srgbClr val="F5F5F5"/>
          </a:solidFill>
        </p:spPr>
      </p:pic>
      <p:grpSp>
        <p:nvGrpSpPr>
          <p:cNvPr id="2" name="Group 1"/>
          <p:cNvGrpSpPr/>
          <p:nvPr/>
        </p:nvGrpSpPr>
        <p:grpSpPr>
          <a:xfrm>
            <a:off x="174292" y="275557"/>
            <a:ext cx="10371222" cy="6306886"/>
            <a:chOff x="174292" y="275557"/>
            <a:chExt cx="10371222" cy="630688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t="2701"/>
            <a:stretch/>
          </p:blipFill>
          <p:spPr>
            <a:xfrm>
              <a:off x="174292" y="275557"/>
              <a:ext cx="10371222" cy="630688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92730" y="540419"/>
              <a:ext cx="2641749" cy="3693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Cutleaf &amp; Common Teasel</a:t>
              </a:r>
              <a:endParaRPr lang="en-US" b="1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10388" y="317354"/>
            <a:ext cx="10371223" cy="6306886"/>
            <a:chOff x="10288845" y="-6289104"/>
            <a:chExt cx="10371223" cy="63068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t="2701"/>
            <a:stretch/>
          </p:blipFill>
          <p:spPr>
            <a:xfrm>
              <a:off x="10288845" y="-6289104"/>
              <a:ext cx="10371223" cy="630688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1377571" y="-6012782"/>
              <a:ext cx="2185855" cy="3693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Eurasian </a:t>
              </a:r>
              <a:r>
                <a:rPr lang="en-US" b="1" dirty="0" err="1" smtClean="0"/>
                <a:t>Watermifoil</a:t>
              </a:r>
              <a:endParaRPr lang="en-US" b="1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543044" y="246322"/>
            <a:ext cx="10399295" cy="6336121"/>
            <a:chOff x="1792705" y="7097993"/>
            <a:chExt cx="10399295" cy="633612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t="2515"/>
            <a:stretch/>
          </p:blipFill>
          <p:spPr>
            <a:xfrm>
              <a:off x="1792705" y="7097993"/>
              <a:ext cx="10399295" cy="633612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684064" y="7358315"/>
              <a:ext cx="1876539" cy="3693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Jointed Goatgrass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4290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577" y="6122530"/>
            <a:ext cx="2793650" cy="634920"/>
          </a:xfrm>
          <a:prstGeom prst="rect">
            <a:avLst/>
          </a:prstGeom>
          <a:solidFill>
            <a:srgbClr val="F5F5F5"/>
          </a:solidFill>
        </p:spPr>
      </p:pic>
      <p:sp>
        <p:nvSpPr>
          <p:cNvPr id="5" name="Rectangle 4"/>
          <p:cNvSpPr/>
          <p:nvPr/>
        </p:nvSpPr>
        <p:spPr>
          <a:xfrm>
            <a:off x="0" y="3290"/>
            <a:ext cx="3219450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cap="all" dirty="0" smtClean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2017 </a:t>
            </a:r>
            <a:r>
              <a:rPr lang="en-US" sz="2400" b="1" cap="all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Annual rule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79534" y="-18069"/>
            <a:ext cx="3772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Chamomiles  </a:t>
            </a:r>
            <a:r>
              <a:rPr lang="en-US" sz="1600" dirty="0" err="1" smtClean="0">
                <a:solidFill>
                  <a:schemeClr val="bg1"/>
                </a:solidFill>
              </a:rPr>
              <a:t>Asteraceae</a:t>
            </a:r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3826360"/>
            <a:ext cx="21258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Common tansy</a:t>
            </a:r>
          </a:p>
          <a:p>
            <a:r>
              <a:rPr lang="en-US" sz="1600" dirty="0" err="1" smtClean="0">
                <a:solidFill>
                  <a:schemeClr val="bg1"/>
                </a:solidFill>
              </a:rPr>
              <a:t>Asteraceae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i="1" dirty="0" err="1" smtClean="0">
                <a:solidFill>
                  <a:schemeClr val="bg1"/>
                </a:solidFill>
              </a:rPr>
              <a:t>Tanacetum</a:t>
            </a:r>
            <a:r>
              <a:rPr lang="en-US" sz="1600" i="1" dirty="0" smtClean="0">
                <a:solidFill>
                  <a:schemeClr val="bg1"/>
                </a:solidFill>
              </a:rPr>
              <a:t> vulgare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166" y="363806"/>
            <a:ext cx="2533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Bouncing bet</a:t>
            </a:r>
          </a:p>
          <a:p>
            <a:r>
              <a:rPr lang="en-US" sz="1600" dirty="0" err="1" smtClean="0">
                <a:solidFill>
                  <a:schemeClr val="bg1"/>
                </a:solidFill>
              </a:rPr>
              <a:t>Caryophyllaceae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i="1" dirty="0" err="1" smtClean="0">
                <a:solidFill>
                  <a:schemeClr val="bg1"/>
                </a:solidFill>
              </a:rPr>
              <a:t>Saponaria</a:t>
            </a:r>
            <a:r>
              <a:rPr lang="en-US" sz="1600" i="1" dirty="0" smtClean="0">
                <a:solidFill>
                  <a:schemeClr val="bg1"/>
                </a:solidFill>
              </a:rPr>
              <a:t> officinalis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0" t="22514" r="22927" b="5555"/>
          <a:stretch/>
        </p:blipFill>
        <p:spPr>
          <a:xfrm>
            <a:off x="96308" y="1272653"/>
            <a:ext cx="2851484" cy="2343464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 rot="8429865">
            <a:off x="2476140" y="1689236"/>
            <a:ext cx="628650" cy="200025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0882" y="3231808"/>
            <a:ext cx="2081595" cy="646331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5 petal zygomorphic</a:t>
            </a:r>
          </a:p>
          <a:p>
            <a:r>
              <a:rPr lang="en-US" dirty="0" smtClean="0"/>
              <a:t>perennial</a:t>
            </a:r>
            <a:endParaRPr lang="en-US" dirty="0"/>
          </a:p>
        </p:txBody>
      </p:sp>
      <p:pic>
        <p:nvPicPr>
          <p:cNvPr id="1026" name="Picture 2" descr="http://www.botanical.com/botanical/mgmh/m/maysce27-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6" t="5086" r="4393"/>
          <a:stretch/>
        </p:blipFill>
        <p:spPr bwMode="auto">
          <a:xfrm>
            <a:off x="8767201" y="659282"/>
            <a:ext cx="2856412" cy="460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lantdata.bio.cmich.edu/images/specimens/ALBC000737/ALBC0007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58" y="666283"/>
            <a:ext cx="3932759" cy="472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4041581" y="4736833"/>
            <a:ext cx="2971006" cy="646331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Oblong leaves 15-35 mm long</a:t>
            </a:r>
          </a:p>
          <a:p>
            <a:r>
              <a:rPr lang="en-US" dirty="0" smtClean="0"/>
              <a:t>Annual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656847" y="5417608"/>
            <a:ext cx="4430380" cy="646331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Alternate leaves along stem 2.5 – 7.5 cm long</a:t>
            </a:r>
          </a:p>
          <a:p>
            <a:r>
              <a:rPr lang="en-US" dirty="0" smtClean="0"/>
              <a:t>Annual - perennial</a:t>
            </a:r>
            <a:endParaRPr lang="en-US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78"/>
          <a:stretch/>
        </p:blipFill>
        <p:spPr>
          <a:xfrm>
            <a:off x="53421" y="4729976"/>
            <a:ext cx="3166030" cy="212802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57111" y="6211668"/>
            <a:ext cx="1315873" cy="646331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Disk flowers</a:t>
            </a:r>
          </a:p>
          <a:p>
            <a:r>
              <a:rPr lang="en-US" dirty="0"/>
              <a:t>P</a:t>
            </a:r>
            <a:r>
              <a:rPr lang="en-US" dirty="0" smtClean="0"/>
              <a:t>erennial</a:t>
            </a:r>
            <a:endParaRPr lang="en-US" dirty="0"/>
          </a:p>
        </p:txBody>
      </p:sp>
      <p:sp>
        <p:nvSpPr>
          <p:cNvPr id="19" name="Right Arrow 18"/>
          <p:cNvSpPr/>
          <p:nvPr/>
        </p:nvSpPr>
        <p:spPr>
          <a:xfrm rot="20892745">
            <a:off x="429227" y="5265606"/>
            <a:ext cx="628650" cy="200025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9214608">
            <a:off x="3672850" y="2428998"/>
            <a:ext cx="628650" cy="200025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385704" y="5635630"/>
            <a:ext cx="2195153" cy="646331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Primarily basal leaves</a:t>
            </a:r>
          </a:p>
          <a:p>
            <a:r>
              <a:rPr lang="en-US" dirty="0" smtClean="0"/>
              <a:t>Annual- perennial</a:t>
            </a:r>
            <a:endParaRPr lang="en-US" dirty="0"/>
          </a:p>
        </p:txBody>
      </p:sp>
      <p:sp>
        <p:nvSpPr>
          <p:cNvPr id="23" name="Right Arrow 22"/>
          <p:cNvSpPr/>
          <p:nvPr/>
        </p:nvSpPr>
        <p:spPr>
          <a:xfrm rot="18766092">
            <a:off x="7234877" y="4709602"/>
            <a:ext cx="2136496" cy="18845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4466796">
            <a:off x="10659933" y="4787556"/>
            <a:ext cx="1526384" cy="118436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2081595" y="2005210"/>
            <a:ext cx="304653" cy="78105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3937970" y="353744"/>
            <a:ext cx="21386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Corn </a:t>
            </a:r>
            <a:r>
              <a:rPr lang="en-US" sz="1600" i="1" dirty="0" err="1" smtClean="0">
                <a:solidFill>
                  <a:schemeClr val="bg1"/>
                </a:solidFill>
              </a:rPr>
              <a:t>Anthemis</a:t>
            </a:r>
            <a:r>
              <a:rPr lang="en-US" sz="1600" i="1" dirty="0" smtClean="0">
                <a:solidFill>
                  <a:schemeClr val="bg1"/>
                </a:solidFill>
              </a:rPr>
              <a:t> </a:t>
            </a:r>
            <a:r>
              <a:rPr lang="en-US" sz="1600" i="1" dirty="0" err="1" smtClean="0">
                <a:solidFill>
                  <a:schemeClr val="bg1"/>
                </a:solidFill>
              </a:rPr>
              <a:t>arvensis</a:t>
            </a:r>
            <a:endParaRPr lang="en-US" sz="1600" i="1" dirty="0"/>
          </a:p>
        </p:txBody>
      </p:sp>
      <p:sp>
        <p:nvSpPr>
          <p:cNvPr id="43" name="Rectangle 42"/>
          <p:cNvSpPr/>
          <p:nvPr/>
        </p:nvSpPr>
        <p:spPr>
          <a:xfrm>
            <a:off x="7723679" y="86733"/>
            <a:ext cx="15306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Mayweed </a:t>
            </a:r>
          </a:p>
          <a:p>
            <a:r>
              <a:rPr lang="en-US" sz="1600" i="1" dirty="0" err="1" smtClean="0">
                <a:solidFill>
                  <a:schemeClr val="bg1"/>
                </a:solidFill>
              </a:rPr>
              <a:t>Anthemis</a:t>
            </a:r>
            <a:r>
              <a:rPr lang="en-US" sz="1600" i="1" dirty="0" smtClean="0">
                <a:solidFill>
                  <a:schemeClr val="bg1"/>
                </a:solidFill>
              </a:rPr>
              <a:t> </a:t>
            </a:r>
            <a:r>
              <a:rPr lang="en-US" sz="1600" i="1" dirty="0" err="1" smtClean="0">
                <a:solidFill>
                  <a:schemeClr val="bg1"/>
                </a:solidFill>
              </a:rPr>
              <a:t>cotula</a:t>
            </a:r>
            <a:endParaRPr lang="en-US" sz="1600" i="1" dirty="0"/>
          </a:p>
        </p:txBody>
      </p:sp>
      <p:sp>
        <p:nvSpPr>
          <p:cNvPr id="44" name="Rectangle 43"/>
          <p:cNvSpPr/>
          <p:nvPr/>
        </p:nvSpPr>
        <p:spPr>
          <a:xfrm>
            <a:off x="9487128" y="92652"/>
            <a:ext cx="27067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Scentless</a:t>
            </a:r>
          </a:p>
          <a:p>
            <a:r>
              <a:rPr lang="en-US" sz="1600" i="1" dirty="0" err="1" smtClean="0">
                <a:solidFill>
                  <a:schemeClr val="bg1"/>
                </a:solidFill>
              </a:rPr>
              <a:t>Tripleurospermum</a:t>
            </a:r>
            <a:r>
              <a:rPr lang="en-US" sz="1600" i="1" dirty="0" smtClean="0">
                <a:solidFill>
                  <a:schemeClr val="bg1"/>
                </a:solidFill>
              </a:rPr>
              <a:t> </a:t>
            </a:r>
            <a:r>
              <a:rPr lang="en-US" sz="1600" i="1" dirty="0" err="1" smtClean="0">
                <a:solidFill>
                  <a:schemeClr val="bg1"/>
                </a:solidFill>
              </a:rPr>
              <a:t>perforatum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51500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577" y="6122530"/>
            <a:ext cx="2793650" cy="634920"/>
          </a:xfrm>
          <a:prstGeom prst="rect">
            <a:avLst/>
          </a:prstGeom>
          <a:solidFill>
            <a:srgbClr val="F5F5F5"/>
          </a:solidFill>
        </p:spPr>
      </p:pic>
      <p:sp>
        <p:nvSpPr>
          <p:cNvPr id="5" name="Rectangle 4"/>
          <p:cNvSpPr/>
          <p:nvPr/>
        </p:nvSpPr>
        <p:spPr>
          <a:xfrm>
            <a:off x="0" y="87666"/>
            <a:ext cx="3219450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cap="all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2017 Annual rule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680284" y="4560910"/>
            <a:ext cx="5343520" cy="2235638"/>
            <a:chOff x="2889678" y="4532702"/>
            <a:chExt cx="5226081" cy="2233162"/>
          </a:xfrm>
        </p:grpSpPr>
        <p:sp>
          <p:nvSpPr>
            <p:cNvPr id="10" name="TextBox 9"/>
            <p:cNvSpPr txBox="1"/>
            <p:nvPr/>
          </p:nvSpPr>
          <p:spPr>
            <a:xfrm>
              <a:off x="4012960" y="5013626"/>
              <a:ext cx="3375537" cy="1321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Management Plans by County</a:t>
              </a:r>
            </a:p>
            <a:p>
              <a:r>
                <a:rPr lang="en-US" sz="2000" b="1" i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Containment Boundaries</a:t>
              </a:r>
            </a:p>
            <a:p>
              <a:r>
                <a:rPr lang="en-US" sz="2000" b="1" i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Treatment Methods</a:t>
              </a:r>
            </a:p>
            <a:p>
              <a:r>
                <a:rPr lang="en-US" sz="2000" b="1" i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Infestation Monitoring</a:t>
              </a:r>
            </a:p>
          </p:txBody>
        </p:sp>
        <p:sp>
          <p:nvSpPr>
            <p:cNvPr id="11" name="Cloud 10"/>
            <p:cNvSpPr/>
            <p:nvPr/>
          </p:nvSpPr>
          <p:spPr>
            <a:xfrm>
              <a:off x="2889678" y="4532702"/>
              <a:ext cx="5226081" cy="2233162"/>
            </a:xfrm>
            <a:prstGeom prst="cloud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920340" y="80512"/>
            <a:ext cx="2533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Sulfur cinquefoil</a:t>
            </a:r>
          </a:p>
          <a:p>
            <a:r>
              <a:rPr lang="en-US" sz="1600" dirty="0" err="1" smtClean="0">
                <a:solidFill>
                  <a:schemeClr val="bg1"/>
                </a:solidFill>
              </a:rPr>
              <a:t>Rosaceae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i="1" dirty="0" err="1" smtClean="0">
                <a:solidFill>
                  <a:schemeClr val="bg1"/>
                </a:solidFill>
              </a:rPr>
              <a:t>Potentilla</a:t>
            </a:r>
            <a:r>
              <a:rPr lang="en-US" sz="1600" i="1" dirty="0" smtClean="0">
                <a:solidFill>
                  <a:schemeClr val="bg1"/>
                </a:solidFill>
              </a:rPr>
              <a:t> recta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32624" y="91056"/>
            <a:ext cx="21258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Moth mullein</a:t>
            </a:r>
          </a:p>
          <a:p>
            <a:r>
              <a:rPr lang="en-US" sz="1600" b="1" dirty="0" err="1" smtClean="0">
                <a:solidFill>
                  <a:schemeClr val="accent2">
                    <a:lumMod val="75000"/>
                  </a:schemeClr>
                </a:solidFill>
              </a:rPr>
              <a:t>Scrophulariaceae</a:t>
            </a:r>
            <a:endParaRPr lang="en-US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1600" i="1" dirty="0" err="1" smtClean="0">
                <a:solidFill>
                  <a:schemeClr val="bg1"/>
                </a:solidFill>
              </a:rPr>
              <a:t>Verbascum</a:t>
            </a:r>
            <a:r>
              <a:rPr lang="en-US" sz="1600" i="1" dirty="0" smtClean="0">
                <a:solidFill>
                  <a:schemeClr val="bg1"/>
                </a:solidFill>
              </a:rPr>
              <a:t> </a:t>
            </a:r>
            <a:r>
              <a:rPr lang="en-US" sz="1600" i="1" dirty="0" err="1" smtClean="0">
                <a:solidFill>
                  <a:schemeClr val="bg1"/>
                </a:solidFill>
              </a:rPr>
              <a:t>blattaria</a:t>
            </a:r>
            <a:endParaRPr lang="en-US" sz="1600" i="1" dirty="0" smtClean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061" y="929412"/>
            <a:ext cx="21258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Dame’s rocket</a:t>
            </a:r>
          </a:p>
          <a:p>
            <a:r>
              <a:rPr lang="en-US" sz="1600" dirty="0" err="1" smtClean="0">
                <a:solidFill>
                  <a:schemeClr val="bg1"/>
                </a:solidFill>
              </a:rPr>
              <a:t>Brassicaeae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i="1" dirty="0" err="1" smtClean="0">
                <a:solidFill>
                  <a:schemeClr val="bg1"/>
                </a:solidFill>
              </a:rPr>
              <a:t>Hesperis</a:t>
            </a:r>
            <a:r>
              <a:rPr lang="en-US" sz="1600" i="1" dirty="0" smtClean="0">
                <a:solidFill>
                  <a:schemeClr val="bg1"/>
                </a:solidFill>
              </a:rPr>
              <a:t> </a:t>
            </a:r>
            <a:r>
              <a:rPr lang="en-US" sz="1600" i="1" dirty="0" err="1" smtClean="0">
                <a:solidFill>
                  <a:schemeClr val="bg1"/>
                </a:solidFill>
              </a:rPr>
              <a:t>matronalis</a:t>
            </a:r>
            <a:endParaRPr lang="en-US" sz="1600" i="1" dirty="0" smtClean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888055" y="0"/>
            <a:ext cx="2533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Wild caraway</a:t>
            </a:r>
          </a:p>
          <a:p>
            <a:r>
              <a:rPr lang="en-US" sz="1600" dirty="0" err="1" smtClean="0">
                <a:solidFill>
                  <a:schemeClr val="bg1"/>
                </a:solidFill>
              </a:rPr>
              <a:t>Apiaceae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i="1" dirty="0" err="1" smtClean="0">
                <a:solidFill>
                  <a:schemeClr val="bg1"/>
                </a:solidFill>
              </a:rPr>
              <a:t>Carum</a:t>
            </a:r>
            <a:r>
              <a:rPr lang="en-US" sz="1600" i="1" dirty="0" smtClean="0">
                <a:solidFill>
                  <a:schemeClr val="bg1"/>
                </a:solidFill>
              </a:rPr>
              <a:t> </a:t>
            </a:r>
            <a:r>
              <a:rPr lang="en-US" sz="1600" i="1" dirty="0" err="1" smtClean="0">
                <a:solidFill>
                  <a:schemeClr val="bg1"/>
                </a:solidFill>
              </a:rPr>
              <a:t>carvi</a:t>
            </a:r>
            <a:endParaRPr lang="en-US" sz="1600" i="1" dirty="0" smtClean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87992" y="3637580"/>
            <a:ext cx="3160160" cy="923330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Hirsute; perpendicular to stem</a:t>
            </a:r>
          </a:p>
          <a:p>
            <a:r>
              <a:rPr lang="en-US" dirty="0" smtClean="0"/>
              <a:t>Underside of leaf green</a:t>
            </a:r>
          </a:p>
          <a:p>
            <a:r>
              <a:rPr lang="en-US" dirty="0"/>
              <a:t>P</a:t>
            </a:r>
            <a:r>
              <a:rPr lang="en-US" dirty="0" smtClean="0"/>
              <a:t>erennial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707294" y="4502239"/>
            <a:ext cx="3759427" cy="646331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Inflorescence glandular-hairy raceme</a:t>
            </a:r>
          </a:p>
          <a:p>
            <a:r>
              <a:rPr lang="en-US" dirty="0" smtClean="0"/>
              <a:t>Biennial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45403" y="5990181"/>
            <a:ext cx="2992679" cy="646331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Alternate lanceolate leaves</a:t>
            </a:r>
          </a:p>
          <a:p>
            <a:r>
              <a:rPr lang="en-US" dirty="0" smtClean="0"/>
              <a:t>Biennial- short lived perennial</a:t>
            </a:r>
            <a:endParaRPr lang="en-US" dirty="0"/>
          </a:p>
        </p:txBody>
      </p:sp>
      <p:pic>
        <p:nvPicPr>
          <p:cNvPr id="2052" name="Picture 4" descr="Verbascum blattaria L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037" y="1159235"/>
            <a:ext cx="2236585" cy="318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2537609" y="4320704"/>
            <a:ext cx="136368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00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Photo: Andrea Moro</a:t>
            </a:r>
          </a:p>
        </p:txBody>
      </p:sp>
      <p:sp>
        <p:nvSpPr>
          <p:cNvPr id="19" name="Right Arrow 18"/>
          <p:cNvSpPr/>
          <p:nvPr/>
        </p:nvSpPr>
        <p:spPr>
          <a:xfrm rot="7739899">
            <a:off x="4524199" y="1492848"/>
            <a:ext cx="628650" cy="187884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http://www.fnanaturesearch.org/images/stories/ns/marked/M/108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6" t="8177" r="23412" b="7302"/>
          <a:stretch/>
        </p:blipFill>
        <p:spPr bwMode="auto">
          <a:xfrm>
            <a:off x="164580" y="1986411"/>
            <a:ext cx="1474558" cy="371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145403" y="5704086"/>
            <a:ext cx="136368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00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Photo: Roland E. Barth</a:t>
            </a:r>
          </a:p>
        </p:txBody>
      </p:sp>
      <p:sp>
        <p:nvSpPr>
          <p:cNvPr id="25" name="Right Arrow 24"/>
          <p:cNvSpPr/>
          <p:nvPr/>
        </p:nvSpPr>
        <p:spPr>
          <a:xfrm rot="8429865">
            <a:off x="1030571" y="4117195"/>
            <a:ext cx="628650" cy="200025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6" name="Picture 8" descr="Image result for sulfur cinquefoil look alik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657" y="959039"/>
            <a:ext cx="3519192" cy="263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ight Arrow 19"/>
          <p:cNvSpPr/>
          <p:nvPr/>
        </p:nvSpPr>
        <p:spPr>
          <a:xfrm rot="21068255">
            <a:off x="5781674" y="3191078"/>
            <a:ext cx="628650" cy="200025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8" name="Picture 10" descr="http://newfs.s3.amazonaws.com/taxon-images-1000s1000/Apiaceae/carum-carvi-fr-gmittelhauser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1" t="16737" r="28384" b="37448"/>
          <a:stretch/>
        </p:blipFill>
        <p:spPr bwMode="auto">
          <a:xfrm>
            <a:off x="8747695" y="947016"/>
            <a:ext cx="3360626" cy="372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ight Arrow 20"/>
          <p:cNvSpPr/>
          <p:nvPr/>
        </p:nvSpPr>
        <p:spPr>
          <a:xfrm rot="8286367">
            <a:off x="10529227" y="1106408"/>
            <a:ext cx="628650" cy="200025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9598559" y="4666896"/>
            <a:ext cx="136368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00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Photo: Memim.com</a:t>
            </a:r>
          </a:p>
        </p:txBody>
      </p:sp>
      <p:pic>
        <p:nvPicPr>
          <p:cNvPr id="2062" name="Picture 14" descr="http://www.luontoportti.com/suomi/images/2197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2" t="21510" r="29111" b="48571"/>
          <a:stretch/>
        </p:blipFill>
        <p:spPr bwMode="auto">
          <a:xfrm>
            <a:off x="8723445" y="2815263"/>
            <a:ext cx="1840856" cy="187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ight Arrow 50"/>
          <p:cNvSpPr/>
          <p:nvPr/>
        </p:nvSpPr>
        <p:spPr>
          <a:xfrm rot="12436836">
            <a:off x="10011389" y="3465181"/>
            <a:ext cx="628650" cy="200025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ight Arrow 51"/>
          <p:cNvSpPr/>
          <p:nvPr/>
        </p:nvSpPr>
        <p:spPr>
          <a:xfrm rot="9725059">
            <a:off x="11296882" y="4489410"/>
            <a:ext cx="628650" cy="200025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9585626" y="4851739"/>
            <a:ext cx="2525657" cy="923330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Stems lack purple spots Leaflet margins entire </a:t>
            </a:r>
            <a:r>
              <a:rPr lang="en-US" dirty="0" err="1" smtClean="0"/>
              <a:t>Stylopodium</a:t>
            </a:r>
            <a:r>
              <a:rPr lang="en-US" dirty="0" smtClean="0"/>
              <a:t> present</a:t>
            </a:r>
          </a:p>
        </p:txBody>
      </p:sp>
    </p:spTree>
    <p:extLst>
      <p:ext uri="{BB962C8B-B14F-4D97-AF65-F5344CB8AC3E}">
        <p14:creationId xmlns:p14="http://schemas.microsoft.com/office/powerpoint/2010/main" val="156066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577" y="6122530"/>
            <a:ext cx="2793650" cy="634920"/>
          </a:xfrm>
          <a:prstGeom prst="rect">
            <a:avLst/>
          </a:prstGeom>
          <a:solidFill>
            <a:srgbClr val="F5F5F5"/>
          </a:solidFill>
        </p:spPr>
      </p:pic>
      <p:sp>
        <p:nvSpPr>
          <p:cNvPr id="38" name="TextBox 37"/>
          <p:cNvSpPr txBox="1"/>
          <p:nvPr/>
        </p:nvSpPr>
        <p:spPr>
          <a:xfrm>
            <a:off x="225934" y="98539"/>
            <a:ext cx="45265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Sulfur cinquefoil         Non-native</a:t>
            </a:r>
          </a:p>
          <a:p>
            <a:r>
              <a:rPr lang="en-US" sz="1600" dirty="0" err="1" smtClean="0">
                <a:solidFill>
                  <a:schemeClr val="bg1"/>
                </a:solidFill>
              </a:rPr>
              <a:t>Rosaceae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i="1" dirty="0" err="1" smtClean="0">
                <a:solidFill>
                  <a:schemeClr val="bg1"/>
                </a:solidFill>
              </a:rPr>
              <a:t>Potentilla</a:t>
            </a:r>
            <a:r>
              <a:rPr lang="en-US" sz="1600" i="1" dirty="0" smtClean="0">
                <a:solidFill>
                  <a:schemeClr val="bg1"/>
                </a:solidFill>
              </a:rPr>
              <a:t> recta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25935" y="1062637"/>
            <a:ext cx="6109224" cy="5762364"/>
            <a:chOff x="33086" y="1062637"/>
            <a:chExt cx="6109224" cy="5762364"/>
          </a:xfrm>
        </p:grpSpPr>
        <p:pic>
          <p:nvPicPr>
            <p:cNvPr id="3074" name="Picture 2" descr="http://plantdata.bio.cmich.edu/images/specimens/CALVIN003161/CALVIN003161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83" t="15235" r="39842" b="73574"/>
            <a:stretch/>
          </p:blipFill>
          <p:spPr bwMode="auto">
            <a:xfrm>
              <a:off x="59903" y="1062637"/>
              <a:ext cx="4591050" cy="3423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Image result for sulfur cinquefoil look alike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3576" y="3471555"/>
              <a:ext cx="1928286" cy="1446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ight Arrow 19"/>
            <p:cNvSpPr/>
            <p:nvPr/>
          </p:nvSpPr>
          <p:spPr>
            <a:xfrm rot="21401347">
              <a:off x="68053" y="1923645"/>
              <a:ext cx="628650" cy="200025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ight Arrow 33"/>
            <p:cNvSpPr/>
            <p:nvPr/>
          </p:nvSpPr>
          <p:spPr>
            <a:xfrm rot="13223555">
              <a:off x="2341376" y="2899529"/>
              <a:ext cx="628650" cy="187884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086" y="5009119"/>
              <a:ext cx="4881273" cy="1815882"/>
            </a:xfrm>
            <a:prstGeom prst="rect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dirty="0" smtClean="0"/>
                <a:t>Underside of leaf green</a:t>
              </a:r>
              <a:endParaRPr lang="en-US" sz="1600" dirty="0"/>
            </a:p>
            <a:p>
              <a:r>
                <a:rPr lang="en-US" sz="1600" dirty="0" smtClean="0"/>
                <a:t>Hirsute; long hairs perpendicular to stem</a:t>
              </a:r>
            </a:p>
            <a:p>
              <a:r>
                <a:rPr lang="en-US" sz="1600" dirty="0" smtClean="0"/>
                <a:t>Densely hirsute</a:t>
              </a:r>
            </a:p>
            <a:p>
              <a:r>
                <a:rPr lang="en-US" sz="1600" dirty="0" smtClean="0"/>
                <a:t>Pale yellow petals (NOT DIAGNOSTIC)</a:t>
              </a:r>
            </a:p>
            <a:p>
              <a:r>
                <a:rPr lang="en-US" sz="1600" dirty="0" smtClean="0"/>
                <a:t>Up to 3 feet tall</a:t>
              </a:r>
            </a:p>
            <a:p>
              <a:r>
                <a:rPr lang="en-US" sz="1600" dirty="0" smtClean="0"/>
                <a:t>Palmate compound leaves; serrate; narrow oblanceolate</a:t>
              </a:r>
            </a:p>
            <a:p>
              <a:r>
                <a:rPr lang="en-US" sz="1600" dirty="0" smtClean="0"/>
                <a:t>Ring-like growth form from center outward</a:t>
              </a:r>
              <a:endParaRPr lang="en-US" sz="1600" dirty="0"/>
            </a:p>
          </p:txBody>
        </p:sp>
        <p:pic>
          <p:nvPicPr>
            <p:cNvPr id="36" name="Picture 2" descr="http://plantdata.bio.cmich.edu/images/specimens/CALVIN003161/CALVIN00316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96" t="5955" r="39584" b="14493"/>
            <a:stretch/>
          </p:blipFill>
          <p:spPr bwMode="auto">
            <a:xfrm>
              <a:off x="3942214" y="2023657"/>
              <a:ext cx="2200096" cy="4095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ight Arrow 18"/>
            <p:cNvSpPr/>
            <p:nvPr/>
          </p:nvSpPr>
          <p:spPr>
            <a:xfrm>
              <a:off x="4413612" y="2141657"/>
              <a:ext cx="628650" cy="187884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Arrow 31"/>
            <p:cNvSpPr/>
            <p:nvPr/>
          </p:nvSpPr>
          <p:spPr>
            <a:xfrm rot="11993271">
              <a:off x="3642598" y="2124982"/>
              <a:ext cx="628650" cy="187884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503646" y="31644"/>
            <a:ext cx="6759959" cy="6793357"/>
            <a:chOff x="5503646" y="31644"/>
            <a:chExt cx="6759959" cy="6793357"/>
          </a:xfrm>
        </p:grpSpPr>
        <p:pic>
          <p:nvPicPr>
            <p:cNvPr id="35" name="Picture 4" descr="https://herbarium.biology.colostate.edu/api/photo/3061/full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70" t="46981" r="37644" b="41815"/>
            <a:stretch/>
          </p:blipFill>
          <p:spPr bwMode="auto">
            <a:xfrm>
              <a:off x="7125960" y="520317"/>
              <a:ext cx="5137645" cy="4364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5503646" y="31644"/>
              <a:ext cx="45547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Slender cinquefoil               Native</a:t>
              </a:r>
            </a:p>
            <a:p>
              <a:r>
                <a:rPr lang="en-US" sz="1600" dirty="0" err="1" smtClean="0">
                  <a:solidFill>
                    <a:schemeClr val="bg1"/>
                  </a:solidFill>
                </a:rPr>
                <a:t>Rosaceae</a:t>
              </a:r>
              <a:endParaRPr lang="en-US" sz="1600" dirty="0" smtClean="0">
                <a:solidFill>
                  <a:schemeClr val="bg1"/>
                </a:solidFill>
              </a:endParaRPr>
            </a:p>
            <a:p>
              <a:r>
                <a:rPr lang="en-US" sz="1600" i="1" dirty="0" err="1" smtClean="0">
                  <a:solidFill>
                    <a:schemeClr val="bg1"/>
                  </a:solidFill>
                </a:rPr>
                <a:t>Potentilla</a:t>
              </a:r>
              <a:r>
                <a:rPr lang="en-US" sz="1600" i="1" dirty="0" smtClean="0">
                  <a:solidFill>
                    <a:schemeClr val="bg1"/>
                  </a:solidFill>
                </a:rPr>
                <a:t> </a:t>
              </a:r>
              <a:r>
                <a:rPr lang="en-US" sz="1600" i="1" dirty="0" err="1" smtClean="0">
                  <a:solidFill>
                    <a:schemeClr val="bg1"/>
                  </a:solidFill>
                </a:rPr>
                <a:t>gracilis</a:t>
              </a:r>
              <a:endParaRPr lang="en-US" sz="1600" i="1" dirty="0" smtClean="0">
                <a:solidFill>
                  <a:schemeClr val="bg1"/>
                </a:solidFill>
              </a:endParaRPr>
            </a:p>
          </p:txBody>
        </p:sp>
        <p:pic>
          <p:nvPicPr>
            <p:cNvPr id="3076" name="Picture 4" descr="https://herbarium.biology.colostate.edu/api/photo/3061/full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29" t="16462" r="13542" b="14780"/>
            <a:stretch/>
          </p:blipFill>
          <p:spPr bwMode="auto">
            <a:xfrm>
              <a:off x="6068386" y="2199204"/>
              <a:ext cx="2353950" cy="3240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6160989" y="5255341"/>
              <a:ext cx="5926238" cy="1569660"/>
            </a:xfrm>
            <a:prstGeom prst="rect">
              <a:avLst/>
            </a:prstGeom>
            <a:ln w="28575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dirty="0" smtClean="0"/>
                <a:t>Underside of leaf green</a:t>
              </a:r>
              <a:endParaRPr lang="en-US" sz="1600" dirty="0"/>
            </a:p>
            <a:p>
              <a:r>
                <a:rPr lang="en-US" sz="1600" dirty="0" smtClean="0"/>
                <a:t>Stems with appressed hairs</a:t>
              </a:r>
            </a:p>
            <a:p>
              <a:r>
                <a:rPr lang="en-US" sz="1600" dirty="0" smtClean="0"/>
                <a:t>Sparse to densely hairy</a:t>
              </a:r>
            </a:p>
            <a:p>
              <a:r>
                <a:rPr lang="en-US" sz="1600" dirty="0"/>
                <a:t>Y</a:t>
              </a:r>
              <a:r>
                <a:rPr lang="en-US" sz="1600" dirty="0" smtClean="0"/>
                <a:t>ellow petals (NOT DIAGNOSTIC)</a:t>
              </a:r>
            </a:p>
            <a:p>
              <a:r>
                <a:rPr lang="en-US" sz="1600" dirty="0" smtClean="0"/>
                <a:t>Up to 3 feet tall</a:t>
              </a:r>
            </a:p>
            <a:p>
              <a:r>
                <a:rPr lang="en-US" sz="1600" dirty="0" smtClean="0"/>
                <a:t>Palmate compound leaves; shallowly toothed; broad oblong-elliptical</a:t>
              </a:r>
            </a:p>
          </p:txBody>
        </p:sp>
        <p:sp>
          <p:nvSpPr>
            <p:cNvPr id="31" name="Right Arrow 30"/>
            <p:cNvSpPr/>
            <p:nvPr/>
          </p:nvSpPr>
          <p:spPr>
            <a:xfrm rot="12315019">
              <a:off x="8108010" y="3997648"/>
              <a:ext cx="628650" cy="187884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Arrow 29"/>
            <p:cNvSpPr/>
            <p:nvPr/>
          </p:nvSpPr>
          <p:spPr>
            <a:xfrm rot="10412884">
              <a:off x="9513224" y="2320249"/>
              <a:ext cx="628650" cy="187884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814425" y="1774409"/>
            <a:ext cx="6613670" cy="255454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none" rtlCol="0">
            <a:spAutoFit/>
          </a:bodyPr>
          <a:lstStyle/>
          <a:p>
            <a:r>
              <a:rPr lang="en-US" sz="3200" dirty="0" smtClean="0"/>
              <a:t>32 </a:t>
            </a:r>
            <a:r>
              <a:rPr lang="en-US" sz="3200" i="1" dirty="0" err="1" smtClean="0"/>
              <a:t>Potentilla</a:t>
            </a:r>
            <a:r>
              <a:rPr lang="en-US" sz="3200" dirty="0" smtClean="0"/>
              <a:t> species in Colorado</a:t>
            </a:r>
          </a:p>
          <a:p>
            <a:r>
              <a:rPr lang="en-US" sz="3200" dirty="0" smtClean="0"/>
              <a:t>32 have Compound leaves</a:t>
            </a:r>
          </a:p>
          <a:p>
            <a:r>
              <a:rPr lang="en-US" sz="3200" dirty="0" smtClean="0"/>
              <a:t>26 hairy</a:t>
            </a:r>
          </a:p>
          <a:p>
            <a:r>
              <a:rPr lang="en-US" sz="3200" dirty="0" smtClean="0"/>
              <a:t>4 Introduced/non-native</a:t>
            </a:r>
          </a:p>
          <a:p>
            <a:r>
              <a:rPr lang="en-US" sz="3200" dirty="0" smtClean="0"/>
              <a:t>1 Endemic native (</a:t>
            </a:r>
            <a:r>
              <a:rPr lang="en-US" sz="3200" i="1" dirty="0" err="1" smtClean="0"/>
              <a:t>Potentilla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rupincola</a:t>
            </a:r>
            <a:r>
              <a:rPr lang="en-US" sz="3200" dirty="0" smtClean="0"/>
              <a:t>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6931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6085</TotalTime>
  <Words>961</Words>
  <Application>Microsoft Office PowerPoint</Application>
  <PresentationFormat>Widescreen</PresentationFormat>
  <Paragraphs>275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Segoe Print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CDA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Lara Duran</dc:creator>
  <cp:lastModifiedBy>Lara Duran</cp:lastModifiedBy>
  <cp:revision>112</cp:revision>
  <dcterms:created xsi:type="dcterms:W3CDTF">2016-10-20T18:07:43Z</dcterms:created>
  <dcterms:modified xsi:type="dcterms:W3CDTF">2016-11-02T16:14:41Z</dcterms:modified>
</cp:coreProperties>
</file>