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63" r:id="rId3"/>
    <p:sldId id="280" r:id="rId4"/>
    <p:sldId id="262" r:id="rId5"/>
    <p:sldId id="357" r:id="rId6"/>
    <p:sldId id="362" r:id="rId7"/>
    <p:sldId id="358" r:id="rId8"/>
    <p:sldId id="277" r:id="rId9"/>
    <p:sldId id="310" r:id="rId10"/>
    <p:sldId id="359" r:id="rId11"/>
    <p:sldId id="291" r:id="rId12"/>
    <p:sldId id="360" r:id="rId13"/>
    <p:sldId id="363" r:id="rId14"/>
    <p:sldId id="364" r:id="rId15"/>
    <p:sldId id="314" r:id="rId16"/>
    <p:sldId id="370" r:id="rId17"/>
    <p:sldId id="366" r:id="rId18"/>
    <p:sldId id="368" r:id="rId19"/>
    <p:sldId id="288" r:id="rId20"/>
    <p:sldId id="367" r:id="rId21"/>
    <p:sldId id="369" r:id="rId22"/>
    <p:sldId id="373"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21" autoAdjust="0"/>
  </p:normalViewPr>
  <p:slideViewPr>
    <p:cSldViewPr>
      <p:cViewPr varScale="1">
        <p:scale>
          <a:sx n="86" d="100"/>
          <a:sy n="86" d="100"/>
        </p:scale>
        <p:origin x="390"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9" d="100"/>
          <a:sy n="69" d="100"/>
        </p:scale>
        <p:origin x="18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57CF879-284F-4894-AC92-7081B0559327}" type="datetimeFigureOut">
              <a:rPr lang="en-US" smtClean="0"/>
              <a:t>11/5/2015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787C5E3-C8B1-4C5E-9AF5-A364F293BDF8}" type="slidenum">
              <a:rPr lang="en-US" smtClean="0"/>
              <a:t>‹#›</a:t>
            </a:fld>
            <a:endParaRPr lang="en-US"/>
          </a:p>
        </p:txBody>
      </p:sp>
    </p:spTree>
    <p:extLst>
      <p:ext uri="{BB962C8B-B14F-4D97-AF65-F5344CB8AC3E}">
        <p14:creationId xmlns:p14="http://schemas.microsoft.com/office/powerpoint/2010/main" val="3963326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0437E34-1594-4AB0-8302-C8B66BA3C937}" type="datetimeFigureOut">
              <a:rPr lang="en-US" smtClean="0"/>
              <a:t>11/5/2015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2518ECB-491C-41F9-8088-E84B5B80C0BF}" type="slidenum">
              <a:rPr lang="en-US" smtClean="0"/>
              <a:t>‹#›</a:t>
            </a:fld>
            <a:endParaRPr lang="en-US"/>
          </a:p>
        </p:txBody>
      </p:sp>
    </p:spTree>
    <p:extLst>
      <p:ext uri="{BB962C8B-B14F-4D97-AF65-F5344CB8AC3E}">
        <p14:creationId xmlns:p14="http://schemas.microsoft.com/office/powerpoint/2010/main" val="4183072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from slide.</a:t>
            </a:r>
            <a:endParaRPr lang="en-US" dirty="0"/>
          </a:p>
        </p:txBody>
      </p:sp>
      <p:sp>
        <p:nvSpPr>
          <p:cNvPr id="4" name="Slide Number Placeholder 3"/>
          <p:cNvSpPr>
            <a:spLocks noGrp="1"/>
          </p:cNvSpPr>
          <p:nvPr>
            <p:ph type="sldNum" sz="quarter" idx="10"/>
          </p:nvPr>
        </p:nvSpPr>
        <p:spPr/>
        <p:txBody>
          <a:bodyPr/>
          <a:lstStyle/>
          <a:p>
            <a:fld id="{E2518ECB-491C-41F9-8088-E84B5B80C0BF}" type="slidenum">
              <a:rPr lang="en-US" smtClean="0"/>
              <a:t>1</a:t>
            </a:fld>
            <a:endParaRPr lang="en-US"/>
          </a:p>
        </p:txBody>
      </p:sp>
    </p:spTree>
    <p:extLst>
      <p:ext uri="{BB962C8B-B14F-4D97-AF65-F5344CB8AC3E}">
        <p14:creationId xmlns:p14="http://schemas.microsoft.com/office/powerpoint/2010/main" val="3407356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from slide.</a:t>
            </a:r>
            <a:endParaRPr lang="en-US" dirty="0"/>
          </a:p>
        </p:txBody>
      </p:sp>
      <p:sp>
        <p:nvSpPr>
          <p:cNvPr id="4" name="Slide Number Placeholder 3"/>
          <p:cNvSpPr>
            <a:spLocks noGrp="1"/>
          </p:cNvSpPr>
          <p:nvPr>
            <p:ph type="sldNum" sz="quarter" idx="10"/>
          </p:nvPr>
        </p:nvSpPr>
        <p:spPr/>
        <p:txBody>
          <a:bodyPr/>
          <a:lstStyle/>
          <a:p>
            <a:fld id="{E2518ECB-491C-41F9-8088-E84B5B80C0BF}" type="slidenum">
              <a:rPr lang="en-US" smtClean="0"/>
              <a:t>10</a:t>
            </a:fld>
            <a:endParaRPr lang="en-US"/>
          </a:p>
        </p:txBody>
      </p:sp>
    </p:spTree>
    <p:extLst>
      <p:ext uri="{BB962C8B-B14F-4D97-AF65-F5344CB8AC3E}">
        <p14:creationId xmlns:p14="http://schemas.microsoft.com/office/powerpoint/2010/main" val="3774598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Mustard was</a:t>
            </a:r>
            <a:r>
              <a:rPr lang="en-US" baseline="0" dirty="0" smtClean="0"/>
              <a:t> one of the first domesticated crops.  Ancient Greeks and Romans enjoyed mustard (</a:t>
            </a:r>
            <a:r>
              <a:rPr lang="en-US" baseline="0" dirty="0" err="1" smtClean="0"/>
              <a:t>sinapis</a:t>
            </a:r>
            <a:r>
              <a:rPr lang="en-US" baseline="0" dirty="0" smtClean="0"/>
              <a:t> - </a:t>
            </a:r>
            <a:r>
              <a:rPr lang="en-US" baseline="0" dirty="0" err="1" smtClean="0"/>
              <a:t>Sinapis</a:t>
            </a:r>
            <a:r>
              <a:rPr lang="en-US" baseline="0" dirty="0" smtClean="0"/>
              <a:t> is a genus of plants in the family </a:t>
            </a:r>
            <a:r>
              <a:rPr lang="en-US" baseline="0" dirty="0" err="1" smtClean="0"/>
              <a:t>Brassicaceae</a:t>
            </a:r>
            <a:r>
              <a:rPr lang="en-US" baseline="0" dirty="0" smtClean="0"/>
              <a:t>) seed as a paste and powder.  In about 1300, the name mustard was given to the condiment made by mixing “</a:t>
            </a:r>
            <a:r>
              <a:rPr lang="en-US" baseline="0" dirty="0" err="1" smtClean="0"/>
              <a:t>mustum</a:t>
            </a:r>
            <a:r>
              <a:rPr lang="en-US" baseline="0" dirty="0" smtClean="0"/>
              <a:t>”, which is the Latin word for unfermented grape juice, with ground mustard seeds.  </a:t>
            </a:r>
            <a:r>
              <a:rPr lang="en-US" dirty="0" smtClean="0"/>
              <a:t>Mustards are winter or summer annual broadleaf plants and sometimes biennials, but I will be addressing the winter annuals.  Cultivars of</a:t>
            </a:r>
            <a:r>
              <a:rPr lang="en-US" baseline="0" dirty="0" smtClean="0"/>
              <a:t> some mustards that escape hybridize readily with wild types.  Wild mustards (and cultivated ones) can harbor pests and diseases that damage closely related crops.  They also lessen the value of alfalfa when they get into alfalfa fields.  These plants all display similar growth habits, site characteristics and responses to management methods.  Annual Mustards typically germinate in the fall, and to a lesser extent in the spring, flower early in spring and dry down in July or August.  These species are quick to invade disturbed sites, but are usually not competitive once perennial grasses are established.</a:t>
            </a:r>
          </a:p>
          <a:p>
            <a:endParaRPr lang="en-US" dirty="0"/>
          </a:p>
        </p:txBody>
      </p:sp>
      <p:sp>
        <p:nvSpPr>
          <p:cNvPr id="4" name="Slide Number Placeholder 3"/>
          <p:cNvSpPr>
            <a:spLocks noGrp="1"/>
          </p:cNvSpPr>
          <p:nvPr>
            <p:ph type="sldNum" sz="quarter" idx="10"/>
          </p:nvPr>
        </p:nvSpPr>
        <p:spPr/>
        <p:txBody>
          <a:bodyPr/>
          <a:lstStyle/>
          <a:p>
            <a:fld id="{E2518ECB-491C-41F9-8088-E84B5B80C0BF}" type="slidenum">
              <a:rPr lang="en-US" smtClean="0"/>
              <a:t>11</a:t>
            </a:fld>
            <a:endParaRPr lang="en-US"/>
          </a:p>
        </p:txBody>
      </p:sp>
    </p:spTree>
    <p:extLst>
      <p:ext uri="{BB962C8B-B14F-4D97-AF65-F5344CB8AC3E}">
        <p14:creationId xmlns:p14="http://schemas.microsoft.com/office/powerpoint/2010/main" val="230776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species in the mustard family have yellow or white blossoms, but this one has small blue to purple flowers. </a:t>
            </a:r>
          </a:p>
          <a:p>
            <a:r>
              <a:rPr lang="en-US" dirty="0" smtClean="0"/>
              <a:t>Blue mustard was introduced into the United States from Siberia in or around 1929 and was first reported in Lewiston,</a:t>
            </a:r>
            <a:r>
              <a:rPr lang="en-US" baseline="0" dirty="0" smtClean="0"/>
              <a:t> Idaho.</a:t>
            </a:r>
          </a:p>
          <a:p>
            <a:r>
              <a:rPr lang="en-US" baseline="0" dirty="0" smtClean="0"/>
              <a:t>Blue mustard is a winter annual weed with seed germinating in late summer and fall.  The plant over winters as a rosette.  The flower stalk usually elongates, a process known as bolting, in March.  Typically, tumble mustard and Flixweed begin bolting 2 or 3 weeks after blue mustard.  It is a prolific seed producer and viable seed will be produced within ten days of the flowers opening.  Blue mustard is a problem in winter annual crops such as winter wheat, perennial crops such as alfalfa, and </a:t>
            </a:r>
            <a:r>
              <a:rPr lang="en-US" baseline="0" dirty="0" err="1" smtClean="0"/>
              <a:t>noncrop</a:t>
            </a:r>
            <a:r>
              <a:rPr lang="en-US" baseline="0" dirty="0" smtClean="0"/>
              <a:t> areas.</a:t>
            </a:r>
          </a:p>
          <a:p>
            <a:r>
              <a:rPr lang="en-US" baseline="0" dirty="0" smtClean="0"/>
              <a:t>It is known for it’s strong odor.</a:t>
            </a:r>
            <a:endParaRPr lang="en-US" dirty="0"/>
          </a:p>
        </p:txBody>
      </p:sp>
      <p:sp>
        <p:nvSpPr>
          <p:cNvPr id="4" name="Slide Number Placeholder 3"/>
          <p:cNvSpPr>
            <a:spLocks noGrp="1"/>
          </p:cNvSpPr>
          <p:nvPr>
            <p:ph type="sldNum" sz="quarter" idx="10"/>
          </p:nvPr>
        </p:nvSpPr>
        <p:spPr/>
        <p:txBody>
          <a:bodyPr/>
          <a:lstStyle/>
          <a:p>
            <a:fld id="{E2518ECB-491C-41F9-8088-E84B5B80C0BF}" type="slidenum">
              <a:rPr lang="en-US" smtClean="0"/>
              <a:t>12</a:t>
            </a:fld>
            <a:endParaRPr lang="en-US"/>
          </a:p>
        </p:txBody>
      </p:sp>
    </p:spTree>
    <p:extLst>
      <p:ext uri="{BB962C8B-B14F-4D97-AF65-F5344CB8AC3E}">
        <p14:creationId xmlns:p14="http://schemas.microsoft.com/office/powerpoint/2010/main" val="1568560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Tumble mustard, also known as Jim Hill mustard, is a broadleaf winter annual and sometime biennial</a:t>
            </a:r>
            <a:r>
              <a:rPr lang="en-US" baseline="0" dirty="0" smtClean="0"/>
              <a:t> plant with a highly branched top.  Tumble mustard exists as a rosette until the flower stem develops at maturity.  Leaves at the base of young winter rosettes are coarse and deeply lobed.  Leaves near the top are smaller and deeply cut to form threadlike divisions.  Flowers bloom from April through September.  Tiny, pale yellow flowers with four petals cluster on thick, spreading stalks.  Seed pods point somewhat upward.  Reproduces by seed.  Mature plants tend to break off at the base and tumble in the wind, spreading seed.</a:t>
            </a:r>
            <a:endParaRPr lang="en-US" dirty="0"/>
          </a:p>
        </p:txBody>
      </p:sp>
      <p:sp>
        <p:nvSpPr>
          <p:cNvPr id="4" name="Slide Number Placeholder 3"/>
          <p:cNvSpPr>
            <a:spLocks noGrp="1"/>
          </p:cNvSpPr>
          <p:nvPr>
            <p:ph type="sldNum" sz="quarter" idx="10"/>
          </p:nvPr>
        </p:nvSpPr>
        <p:spPr/>
        <p:txBody>
          <a:bodyPr/>
          <a:lstStyle/>
          <a:p>
            <a:fld id="{E2518ECB-491C-41F9-8088-E84B5B80C0BF}" type="slidenum">
              <a:rPr lang="en-US" smtClean="0"/>
              <a:t>13</a:t>
            </a:fld>
            <a:endParaRPr lang="en-US"/>
          </a:p>
        </p:txBody>
      </p:sp>
    </p:spTree>
    <p:extLst>
      <p:ext uri="{BB962C8B-B14F-4D97-AF65-F5344CB8AC3E}">
        <p14:creationId xmlns:p14="http://schemas.microsoft.com/office/powerpoint/2010/main" val="4050924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Flixweed, sometimes</a:t>
            </a:r>
            <a:r>
              <a:rPr lang="en-US" baseline="0" dirty="0" smtClean="0"/>
              <a:t> called tansy mustard, is a winter annual or biennial broadleaf plant.  Flixweed can be fatally toxic to cattle when the flowering plants are consumed in quantity.  Young plants exist as basal rosettes until the flower develops.  Mature Flixweed can reach over 2 feet in height.  Stems may be branched, starting at the middle of the main stem or above, or unbranched.  Leaves are alternate to one another along the stem and are divided into leaflets.  Flowers bloom from March through August.  Erect branches have long flowering stems with yellow flower clusters.  There are roughly ten to twenty seeds per pod.  Seeds are tint (less than 1/17 of an inch and become sticky when moistened.</a:t>
            </a:r>
            <a:endParaRPr lang="en-US" dirty="0"/>
          </a:p>
        </p:txBody>
      </p:sp>
      <p:sp>
        <p:nvSpPr>
          <p:cNvPr id="4" name="Slide Number Placeholder 3"/>
          <p:cNvSpPr>
            <a:spLocks noGrp="1"/>
          </p:cNvSpPr>
          <p:nvPr>
            <p:ph type="sldNum" sz="quarter" idx="10"/>
          </p:nvPr>
        </p:nvSpPr>
        <p:spPr/>
        <p:txBody>
          <a:bodyPr/>
          <a:lstStyle/>
          <a:p>
            <a:fld id="{E2518ECB-491C-41F9-8088-E84B5B80C0BF}" type="slidenum">
              <a:rPr lang="en-US" smtClean="0"/>
              <a:t>14</a:t>
            </a:fld>
            <a:endParaRPr lang="en-US"/>
          </a:p>
        </p:txBody>
      </p:sp>
    </p:spTree>
    <p:extLst>
      <p:ext uri="{BB962C8B-B14F-4D97-AF65-F5344CB8AC3E}">
        <p14:creationId xmlns:p14="http://schemas.microsoft.com/office/powerpoint/2010/main" val="3501601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general what do all these mustards share……</a:t>
            </a:r>
          </a:p>
          <a:p>
            <a:r>
              <a:rPr lang="en-US" dirty="0" smtClean="0"/>
              <a:t>Raceme=An inflorescence having stalked flowers arranged singly along an elongated unbranched axis, with the flowers at the bottom opening first.</a:t>
            </a:r>
            <a:endParaRPr lang="en-US" dirty="0"/>
          </a:p>
        </p:txBody>
      </p:sp>
      <p:sp>
        <p:nvSpPr>
          <p:cNvPr id="4" name="Slide Number Placeholder 3"/>
          <p:cNvSpPr>
            <a:spLocks noGrp="1"/>
          </p:cNvSpPr>
          <p:nvPr>
            <p:ph type="sldNum" sz="quarter" idx="10"/>
          </p:nvPr>
        </p:nvSpPr>
        <p:spPr/>
        <p:txBody>
          <a:bodyPr/>
          <a:lstStyle/>
          <a:p>
            <a:fld id="{E2518ECB-491C-41F9-8088-E84B5B80C0BF}" type="slidenum">
              <a:rPr lang="en-US" smtClean="0"/>
              <a:t>15</a:t>
            </a:fld>
            <a:endParaRPr lang="en-US"/>
          </a:p>
        </p:txBody>
      </p:sp>
    </p:spTree>
    <p:extLst>
      <p:ext uri="{BB962C8B-B14F-4D97-AF65-F5344CB8AC3E}">
        <p14:creationId xmlns:p14="http://schemas.microsoft.com/office/powerpoint/2010/main" val="4018543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from slide.</a:t>
            </a:r>
            <a:endParaRPr lang="en-US" dirty="0"/>
          </a:p>
        </p:txBody>
      </p:sp>
      <p:sp>
        <p:nvSpPr>
          <p:cNvPr id="4" name="Slide Number Placeholder 3"/>
          <p:cNvSpPr>
            <a:spLocks noGrp="1"/>
          </p:cNvSpPr>
          <p:nvPr>
            <p:ph type="sldNum" sz="quarter" idx="10"/>
          </p:nvPr>
        </p:nvSpPr>
        <p:spPr/>
        <p:txBody>
          <a:bodyPr/>
          <a:lstStyle/>
          <a:p>
            <a:fld id="{E2518ECB-491C-41F9-8088-E84B5B80C0BF}" type="slidenum">
              <a:rPr lang="en-US" smtClean="0"/>
              <a:t>16</a:t>
            </a:fld>
            <a:endParaRPr lang="en-US"/>
          </a:p>
        </p:txBody>
      </p:sp>
    </p:spTree>
    <p:extLst>
      <p:ext uri="{BB962C8B-B14F-4D97-AF65-F5344CB8AC3E}">
        <p14:creationId xmlns:p14="http://schemas.microsoft.com/office/powerpoint/2010/main" val="1889323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plants all display similar growth habits, site characteristics, site characteristics and responses to management methods.  Annual Mustards typically germinate in the fall,</a:t>
            </a:r>
            <a:r>
              <a:rPr lang="en-US" baseline="0" dirty="0" smtClean="0"/>
              <a:t> and to a lesser extent in the spring, flower early in spring and dry down in July.  These species are quick to invade disturbed sites, but are usually not competitive once perennial grasses are established.  The key is getting to them while they are young.</a:t>
            </a:r>
            <a:endParaRPr lang="en-US" dirty="0" smtClean="0"/>
          </a:p>
        </p:txBody>
      </p:sp>
      <p:sp>
        <p:nvSpPr>
          <p:cNvPr id="4" name="Slide Number Placeholder 3"/>
          <p:cNvSpPr>
            <a:spLocks noGrp="1"/>
          </p:cNvSpPr>
          <p:nvPr>
            <p:ph type="sldNum" sz="quarter" idx="10"/>
          </p:nvPr>
        </p:nvSpPr>
        <p:spPr/>
        <p:txBody>
          <a:bodyPr/>
          <a:lstStyle/>
          <a:p>
            <a:fld id="{E2518ECB-491C-41F9-8088-E84B5B80C0BF}" type="slidenum">
              <a:rPr lang="en-US" smtClean="0"/>
              <a:t>17</a:t>
            </a:fld>
            <a:endParaRPr lang="en-US"/>
          </a:p>
        </p:txBody>
      </p:sp>
    </p:spTree>
    <p:extLst>
      <p:ext uri="{BB962C8B-B14F-4D97-AF65-F5344CB8AC3E}">
        <p14:creationId xmlns:p14="http://schemas.microsoft.com/office/powerpoint/2010/main" val="217347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from slide.</a:t>
            </a:r>
            <a:endParaRPr lang="en-US" dirty="0"/>
          </a:p>
        </p:txBody>
      </p:sp>
      <p:sp>
        <p:nvSpPr>
          <p:cNvPr id="4" name="Slide Number Placeholder 3"/>
          <p:cNvSpPr>
            <a:spLocks noGrp="1"/>
          </p:cNvSpPr>
          <p:nvPr>
            <p:ph type="sldNum" sz="quarter" idx="10"/>
          </p:nvPr>
        </p:nvSpPr>
        <p:spPr/>
        <p:txBody>
          <a:bodyPr/>
          <a:lstStyle/>
          <a:p>
            <a:fld id="{E2518ECB-491C-41F9-8088-E84B5B80C0BF}" type="slidenum">
              <a:rPr lang="en-US" smtClean="0"/>
              <a:t>18</a:t>
            </a:fld>
            <a:endParaRPr lang="en-US"/>
          </a:p>
        </p:txBody>
      </p:sp>
    </p:spTree>
    <p:extLst>
      <p:ext uri="{BB962C8B-B14F-4D97-AF65-F5344CB8AC3E}">
        <p14:creationId xmlns:p14="http://schemas.microsoft.com/office/powerpoint/2010/main" val="2016465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Chemical Methods of Control.  Read from slide.</a:t>
            </a:r>
            <a:endParaRPr lang="en-US" dirty="0"/>
          </a:p>
        </p:txBody>
      </p:sp>
      <p:sp>
        <p:nvSpPr>
          <p:cNvPr id="4" name="Slide Number Placeholder 3"/>
          <p:cNvSpPr>
            <a:spLocks noGrp="1"/>
          </p:cNvSpPr>
          <p:nvPr>
            <p:ph type="sldNum" sz="quarter" idx="10"/>
          </p:nvPr>
        </p:nvSpPr>
        <p:spPr/>
        <p:txBody>
          <a:bodyPr/>
          <a:lstStyle/>
          <a:p>
            <a:fld id="{E2518ECB-491C-41F9-8088-E84B5B80C0BF}" type="slidenum">
              <a:rPr lang="en-US" smtClean="0"/>
              <a:t>19</a:t>
            </a:fld>
            <a:endParaRPr lang="en-US"/>
          </a:p>
        </p:txBody>
      </p:sp>
    </p:spTree>
    <p:extLst>
      <p:ext uri="{BB962C8B-B14F-4D97-AF65-F5344CB8AC3E}">
        <p14:creationId xmlns:p14="http://schemas.microsoft.com/office/powerpoint/2010/main" val="1704644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yourself.</a:t>
            </a:r>
            <a:endParaRPr lang="en-US" dirty="0"/>
          </a:p>
        </p:txBody>
      </p:sp>
      <p:sp>
        <p:nvSpPr>
          <p:cNvPr id="4" name="Slide Number Placeholder 3"/>
          <p:cNvSpPr>
            <a:spLocks noGrp="1"/>
          </p:cNvSpPr>
          <p:nvPr>
            <p:ph type="sldNum" sz="quarter" idx="10"/>
          </p:nvPr>
        </p:nvSpPr>
        <p:spPr/>
        <p:txBody>
          <a:bodyPr/>
          <a:lstStyle/>
          <a:p>
            <a:fld id="{E2518ECB-491C-41F9-8088-E84B5B80C0BF}" type="slidenum">
              <a:rPr lang="en-US" smtClean="0"/>
              <a:t>2</a:t>
            </a:fld>
            <a:endParaRPr lang="en-US"/>
          </a:p>
        </p:txBody>
      </p:sp>
    </p:spTree>
    <p:extLst>
      <p:ext uri="{BB962C8B-B14F-4D97-AF65-F5344CB8AC3E}">
        <p14:creationId xmlns:p14="http://schemas.microsoft.com/office/powerpoint/2010/main" val="1008213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Cultural Methods of Control.  Read from slide.</a:t>
            </a:r>
            <a:endParaRPr lang="en-US" dirty="0"/>
          </a:p>
        </p:txBody>
      </p:sp>
      <p:sp>
        <p:nvSpPr>
          <p:cNvPr id="4" name="Slide Number Placeholder 3"/>
          <p:cNvSpPr>
            <a:spLocks noGrp="1"/>
          </p:cNvSpPr>
          <p:nvPr>
            <p:ph type="sldNum" sz="quarter" idx="10"/>
          </p:nvPr>
        </p:nvSpPr>
        <p:spPr/>
        <p:txBody>
          <a:bodyPr/>
          <a:lstStyle/>
          <a:p>
            <a:fld id="{E2518ECB-491C-41F9-8088-E84B5B80C0BF}" type="slidenum">
              <a:rPr lang="en-US" smtClean="0"/>
              <a:t>20</a:t>
            </a:fld>
            <a:endParaRPr lang="en-US"/>
          </a:p>
        </p:txBody>
      </p:sp>
    </p:spTree>
    <p:extLst>
      <p:ext uri="{BB962C8B-B14F-4D97-AF65-F5344CB8AC3E}">
        <p14:creationId xmlns:p14="http://schemas.microsoft.com/office/powerpoint/2010/main" val="2177183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Mechanical Methods of Control.  Read from slide.</a:t>
            </a:r>
            <a:endParaRPr lang="en-US" dirty="0"/>
          </a:p>
        </p:txBody>
      </p:sp>
      <p:sp>
        <p:nvSpPr>
          <p:cNvPr id="4" name="Slide Number Placeholder 3"/>
          <p:cNvSpPr>
            <a:spLocks noGrp="1"/>
          </p:cNvSpPr>
          <p:nvPr>
            <p:ph type="sldNum" sz="quarter" idx="10"/>
          </p:nvPr>
        </p:nvSpPr>
        <p:spPr/>
        <p:txBody>
          <a:bodyPr/>
          <a:lstStyle/>
          <a:p>
            <a:fld id="{E2518ECB-491C-41F9-8088-E84B5B80C0BF}" type="slidenum">
              <a:rPr lang="en-US" smtClean="0"/>
              <a:t>21</a:t>
            </a:fld>
            <a:endParaRPr lang="en-US"/>
          </a:p>
        </p:txBody>
      </p:sp>
    </p:spTree>
    <p:extLst>
      <p:ext uri="{BB962C8B-B14F-4D97-AF65-F5344CB8AC3E}">
        <p14:creationId xmlns:p14="http://schemas.microsoft.com/office/powerpoint/2010/main" val="859157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Questions?</a:t>
            </a:r>
            <a:endParaRPr lang="en-US"/>
          </a:p>
        </p:txBody>
      </p:sp>
      <p:sp>
        <p:nvSpPr>
          <p:cNvPr id="4" name="Slide Number Placeholder 3"/>
          <p:cNvSpPr>
            <a:spLocks noGrp="1"/>
          </p:cNvSpPr>
          <p:nvPr>
            <p:ph type="sldNum" sz="quarter" idx="10"/>
          </p:nvPr>
        </p:nvSpPr>
        <p:spPr/>
        <p:txBody>
          <a:bodyPr/>
          <a:lstStyle/>
          <a:p>
            <a:fld id="{E2518ECB-491C-41F9-8088-E84B5B80C0BF}" type="slidenum">
              <a:rPr lang="en-US" smtClean="0"/>
              <a:t>22</a:t>
            </a:fld>
            <a:endParaRPr lang="en-US"/>
          </a:p>
        </p:txBody>
      </p:sp>
    </p:spTree>
    <p:extLst>
      <p:ext uri="{BB962C8B-B14F-4D97-AF65-F5344CB8AC3E}">
        <p14:creationId xmlns:p14="http://schemas.microsoft.com/office/powerpoint/2010/main" val="1174043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talk about</a:t>
            </a:r>
            <a:r>
              <a:rPr lang="en-US" baseline="0" dirty="0" smtClean="0"/>
              <a:t> integrated pest management.</a:t>
            </a:r>
            <a:endParaRPr lang="en-US" dirty="0"/>
          </a:p>
        </p:txBody>
      </p:sp>
      <p:sp>
        <p:nvSpPr>
          <p:cNvPr id="4" name="Slide Number Placeholder 3"/>
          <p:cNvSpPr>
            <a:spLocks noGrp="1"/>
          </p:cNvSpPr>
          <p:nvPr>
            <p:ph type="sldNum" sz="quarter" idx="10"/>
          </p:nvPr>
        </p:nvSpPr>
        <p:spPr/>
        <p:txBody>
          <a:bodyPr/>
          <a:lstStyle/>
          <a:p>
            <a:fld id="{E2518ECB-491C-41F9-8088-E84B5B80C0BF}" type="slidenum">
              <a:rPr lang="en-US" smtClean="0"/>
              <a:t>3</a:t>
            </a:fld>
            <a:endParaRPr lang="en-US"/>
          </a:p>
        </p:txBody>
      </p:sp>
    </p:spTree>
    <p:extLst>
      <p:ext uri="{BB962C8B-B14F-4D97-AF65-F5344CB8AC3E}">
        <p14:creationId xmlns:p14="http://schemas.microsoft.com/office/powerpoint/2010/main" val="3023979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Medusahead made its debut in the United States</a:t>
            </a:r>
            <a:r>
              <a:rPr lang="en-US" baseline="0" dirty="0" smtClean="0"/>
              <a:t> in the 1880’s near Roseburg, OR.  It is speculated that it first arrived from Europe with imported animals, either in their bedding or attached to their fur.  Like cheatgrass it is a winter annual grass.</a:t>
            </a:r>
          </a:p>
          <a:p>
            <a:r>
              <a:rPr lang="en-US" baseline="0" dirty="0" smtClean="0"/>
              <a:t>It grows to 6 to 24 inches in height.</a:t>
            </a:r>
          </a:p>
          <a:p>
            <a:r>
              <a:rPr lang="en-US" baseline="0" dirty="0" smtClean="0"/>
              <a:t>It has a seed head with long awns that are stiff and slightly barbed.  That is what makes them such good hitchhikers.</a:t>
            </a:r>
          </a:p>
          <a:p>
            <a:r>
              <a:rPr lang="en-US" baseline="0" dirty="0" smtClean="0"/>
              <a:t>The name Medusahead comes from those wiry awns.  The mature plant has a slender stem with narrow leaves.  Roots can grow at cold temperatures and seeds mature quickly.  </a:t>
            </a:r>
            <a:endParaRPr lang="en-US" dirty="0"/>
          </a:p>
        </p:txBody>
      </p:sp>
      <p:sp>
        <p:nvSpPr>
          <p:cNvPr id="4" name="Slide Number Placeholder 3"/>
          <p:cNvSpPr>
            <a:spLocks noGrp="1"/>
          </p:cNvSpPr>
          <p:nvPr>
            <p:ph type="sldNum" sz="quarter" idx="10"/>
          </p:nvPr>
        </p:nvSpPr>
        <p:spPr/>
        <p:txBody>
          <a:bodyPr/>
          <a:lstStyle/>
          <a:p>
            <a:fld id="{E2518ECB-491C-41F9-8088-E84B5B80C0BF}" type="slidenum">
              <a:rPr lang="en-US" smtClean="0"/>
              <a:t>4</a:t>
            </a:fld>
            <a:endParaRPr lang="en-US"/>
          </a:p>
        </p:txBody>
      </p:sp>
    </p:spTree>
    <p:extLst>
      <p:ext uri="{BB962C8B-B14F-4D97-AF65-F5344CB8AC3E}">
        <p14:creationId xmlns:p14="http://schemas.microsoft.com/office/powerpoint/2010/main" val="1306776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my comment about being a good</a:t>
            </a:r>
            <a:r>
              <a:rPr lang="en-US" baseline="0" dirty="0" smtClean="0"/>
              <a:t> hitch hiker.  Those barbs and the hardness of the seeds make them easy to pick up in socks, shoelaces, in any crack or seam of a boot.  </a:t>
            </a:r>
            <a:r>
              <a:rPr lang="en-US" dirty="0" smtClean="0"/>
              <a:t>Medusa head plants are rich in silica and their litter breaks down more slowly than most other grass species which acts to deter germination of other plants.</a:t>
            </a:r>
            <a:endParaRPr lang="en-US" dirty="0"/>
          </a:p>
        </p:txBody>
      </p:sp>
      <p:sp>
        <p:nvSpPr>
          <p:cNvPr id="4" name="Slide Number Placeholder 3"/>
          <p:cNvSpPr>
            <a:spLocks noGrp="1"/>
          </p:cNvSpPr>
          <p:nvPr>
            <p:ph type="sldNum" sz="quarter" idx="10"/>
          </p:nvPr>
        </p:nvSpPr>
        <p:spPr/>
        <p:txBody>
          <a:bodyPr/>
          <a:lstStyle/>
          <a:p>
            <a:fld id="{E2518ECB-491C-41F9-8088-E84B5B80C0BF}" type="slidenum">
              <a:rPr lang="en-US" smtClean="0"/>
              <a:t>5</a:t>
            </a:fld>
            <a:endParaRPr lang="en-US"/>
          </a:p>
        </p:txBody>
      </p:sp>
    </p:spTree>
    <p:extLst>
      <p:ext uri="{BB962C8B-B14F-4D97-AF65-F5344CB8AC3E}">
        <p14:creationId xmlns:p14="http://schemas.microsoft.com/office/powerpoint/2010/main" val="2397378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images.</a:t>
            </a:r>
            <a:endParaRPr lang="en-US" dirty="0"/>
          </a:p>
        </p:txBody>
      </p:sp>
      <p:sp>
        <p:nvSpPr>
          <p:cNvPr id="4" name="Slide Number Placeholder 3"/>
          <p:cNvSpPr>
            <a:spLocks noGrp="1"/>
          </p:cNvSpPr>
          <p:nvPr>
            <p:ph type="sldNum" sz="quarter" idx="10"/>
          </p:nvPr>
        </p:nvSpPr>
        <p:spPr/>
        <p:txBody>
          <a:bodyPr/>
          <a:lstStyle/>
          <a:p>
            <a:fld id="{E2518ECB-491C-41F9-8088-E84B5B80C0BF}" type="slidenum">
              <a:rPr lang="en-US" smtClean="0"/>
              <a:t>6</a:t>
            </a:fld>
            <a:endParaRPr lang="en-US"/>
          </a:p>
        </p:txBody>
      </p:sp>
    </p:spTree>
    <p:extLst>
      <p:ext uri="{BB962C8B-B14F-4D97-AF65-F5344CB8AC3E}">
        <p14:creationId xmlns:p14="http://schemas.microsoft.com/office/powerpoint/2010/main" val="198197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from slide.</a:t>
            </a:r>
            <a:endParaRPr lang="en-US" dirty="0"/>
          </a:p>
        </p:txBody>
      </p:sp>
      <p:sp>
        <p:nvSpPr>
          <p:cNvPr id="4" name="Slide Number Placeholder 3"/>
          <p:cNvSpPr>
            <a:spLocks noGrp="1"/>
          </p:cNvSpPr>
          <p:nvPr>
            <p:ph type="sldNum" sz="quarter" idx="10"/>
          </p:nvPr>
        </p:nvSpPr>
        <p:spPr/>
        <p:txBody>
          <a:bodyPr/>
          <a:lstStyle/>
          <a:p>
            <a:fld id="{E2518ECB-491C-41F9-8088-E84B5B80C0BF}" type="slidenum">
              <a:rPr lang="en-US" smtClean="0"/>
              <a:t>7</a:t>
            </a:fld>
            <a:endParaRPr lang="en-US"/>
          </a:p>
        </p:txBody>
      </p:sp>
    </p:spTree>
    <p:extLst>
      <p:ext uri="{BB962C8B-B14F-4D97-AF65-F5344CB8AC3E}">
        <p14:creationId xmlns:p14="http://schemas.microsoft.com/office/powerpoint/2010/main" val="1384625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best to locate infestations late in the fall or very early in the spring to give you the best chance for control.</a:t>
            </a:r>
          </a:p>
          <a:p>
            <a:endParaRPr lang="en-US" dirty="0"/>
          </a:p>
        </p:txBody>
      </p:sp>
      <p:sp>
        <p:nvSpPr>
          <p:cNvPr id="4" name="Slide Number Placeholder 3"/>
          <p:cNvSpPr>
            <a:spLocks noGrp="1"/>
          </p:cNvSpPr>
          <p:nvPr>
            <p:ph type="sldNum" sz="quarter" idx="10"/>
          </p:nvPr>
        </p:nvSpPr>
        <p:spPr/>
        <p:txBody>
          <a:bodyPr/>
          <a:lstStyle/>
          <a:p>
            <a:fld id="{E2518ECB-491C-41F9-8088-E84B5B80C0BF}" type="slidenum">
              <a:rPr lang="en-US" smtClean="0"/>
              <a:t>8</a:t>
            </a:fld>
            <a:endParaRPr lang="en-US"/>
          </a:p>
        </p:txBody>
      </p:sp>
    </p:spTree>
    <p:extLst>
      <p:ext uri="{BB962C8B-B14F-4D97-AF65-F5344CB8AC3E}">
        <p14:creationId xmlns:p14="http://schemas.microsoft.com/office/powerpoint/2010/main" val="4119856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from slide.</a:t>
            </a:r>
            <a:endParaRPr lang="en-US" dirty="0"/>
          </a:p>
        </p:txBody>
      </p:sp>
      <p:sp>
        <p:nvSpPr>
          <p:cNvPr id="4" name="Slide Number Placeholder 3"/>
          <p:cNvSpPr>
            <a:spLocks noGrp="1"/>
          </p:cNvSpPr>
          <p:nvPr>
            <p:ph type="sldNum" sz="quarter" idx="10"/>
          </p:nvPr>
        </p:nvSpPr>
        <p:spPr/>
        <p:txBody>
          <a:bodyPr/>
          <a:lstStyle/>
          <a:p>
            <a:fld id="{E2518ECB-491C-41F9-8088-E84B5B80C0BF}" type="slidenum">
              <a:rPr lang="en-US" smtClean="0"/>
              <a:t>9</a:t>
            </a:fld>
            <a:endParaRPr lang="en-US"/>
          </a:p>
        </p:txBody>
      </p:sp>
    </p:spTree>
    <p:extLst>
      <p:ext uri="{BB962C8B-B14F-4D97-AF65-F5344CB8AC3E}">
        <p14:creationId xmlns:p14="http://schemas.microsoft.com/office/powerpoint/2010/main" val="746006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83F467-4839-4EEA-B2FA-5D5EF10EEAC9}"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BC5EC-DAA6-4E96-B332-D8776D22F9D3}" type="slidenum">
              <a:rPr lang="en-US" smtClean="0"/>
              <a:t>‹#›</a:t>
            </a:fld>
            <a:endParaRPr lang="en-US"/>
          </a:p>
        </p:txBody>
      </p:sp>
    </p:spTree>
    <p:extLst>
      <p:ext uri="{BB962C8B-B14F-4D97-AF65-F5344CB8AC3E}">
        <p14:creationId xmlns:p14="http://schemas.microsoft.com/office/powerpoint/2010/main" val="1249149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3F467-4839-4EEA-B2FA-5D5EF10EEAC9}"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BC5EC-DAA6-4E96-B332-D8776D22F9D3}" type="slidenum">
              <a:rPr lang="en-US" smtClean="0"/>
              <a:t>‹#›</a:t>
            </a:fld>
            <a:endParaRPr lang="en-US"/>
          </a:p>
        </p:txBody>
      </p:sp>
    </p:spTree>
    <p:extLst>
      <p:ext uri="{BB962C8B-B14F-4D97-AF65-F5344CB8AC3E}">
        <p14:creationId xmlns:p14="http://schemas.microsoft.com/office/powerpoint/2010/main" val="1636008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3F467-4839-4EEA-B2FA-5D5EF10EEAC9}"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BC5EC-DAA6-4E96-B332-D8776D22F9D3}" type="slidenum">
              <a:rPr lang="en-US" smtClean="0"/>
              <a:t>‹#›</a:t>
            </a:fld>
            <a:endParaRPr lang="en-US"/>
          </a:p>
        </p:txBody>
      </p:sp>
    </p:spTree>
    <p:extLst>
      <p:ext uri="{BB962C8B-B14F-4D97-AF65-F5344CB8AC3E}">
        <p14:creationId xmlns:p14="http://schemas.microsoft.com/office/powerpoint/2010/main" val="1522101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3F467-4839-4EEA-B2FA-5D5EF10EEAC9}"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BC5EC-DAA6-4E96-B332-D8776D22F9D3}" type="slidenum">
              <a:rPr lang="en-US" smtClean="0"/>
              <a:t>‹#›</a:t>
            </a:fld>
            <a:endParaRPr lang="en-US"/>
          </a:p>
        </p:txBody>
      </p:sp>
    </p:spTree>
    <p:extLst>
      <p:ext uri="{BB962C8B-B14F-4D97-AF65-F5344CB8AC3E}">
        <p14:creationId xmlns:p14="http://schemas.microsoft.com/office/powerpoint/2010/main" val="15777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83F467-4839-4EEA-B2FA-5D5EF10EEAC9}"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BC5EC-DAA6-4E96-B332-D8776D22F9D3}" type="slidenum">
              <a:rPr lang="en-US" smtClean="0"/>
              <a:t>‹#›</a:t>
            </a:fld>
            <a:endParaRPr lang="en-US"/>
          </a:p>
        </p:txBody>
      </p:sp>
    </p:spTree>
    <p:extLst>
      <p:ext uri="{BB962C8B-B14F-4D97-AF65-F5344CB8AC3E}">
        <p14:creationId xmlns:p14="http://schemas.microsoft.com/office/powerpoint/2010/main" val="440642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83F467-4839-4EEA-B2FA-5D5EF10EEAC9}"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BC5EC-DAA6-4E96-B332-D8776D22F9D3}" type="slidenum">
              <a:rPr lang="en-US" smtClean="0"/>
              <a:t>‹#›</a:t>
            </a:fld>
            <a:endParaRPr lang="en-US"/>
          </a:p>
        </p:txBody>
      </p:sp>
    </p:spTree>
    <p:extLst>
      <p:ext uri="{BB962C8B-B14F-4D97-AF65-F5344CB8AC3E}">
        <p14:creationId xmlns:p14="http://schemas.microsoft.com/office/powerpoint/2010/main" val="3080075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83F467-4839-4EEA-B2FA-5D5EF10EEAC9}" type="datetimeFigureOut">
              <a:rPr lang="en-US" smtClean="0"/>
              <a:t>11/5/2015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7BC5EC-DAA6-4E96-B332-D8776D22F9D3}" type="slidenum">
              <a:rPr lang="en-US" smtClean="0"/>
              <a:t>‹#›</a:t>
            </a:fld>
            <a:endParaRPr lang="en-US"/>
          </a:p>
        </p:txBody>
      </p:sp>
    </p:spTree>
    <p:extLst>
      <p:ext uri="{BB962C8B-B14F-4D97-AF65-F5344CB8AC3E}">
        <p14:creationId xmlns:p14="http://schemas.microsoft.com/office/powerpoint/2010/main" val="2780022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83F467-4839-4EEA-B2FA-5D5EF10EEAC9}" type="datetimeFigureOut">
              <a:rPr lang="en-US" smtClean="0"/>
              <a:t>11/5/2015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7BC5EC-DAA6-4E96-B332-D8776D22F9D3}" type="slidenum">
              <a:rPr lang="en-US" smtClean="0"/>
              <a:t>‹#›</a:t>
            </a:fld>
            <a:endParaRPr lang="en-US"/>
          </a:p>
        </p:txBody>
      </p:sp>
    </p:spTree>
    <p:extLst>
      <p:ext uri="{BB962C8B-B14F-4D97-AF65-F5344CB8AC3E}">
        <p14:creationId xmlns:p14="http://schemas.microsoft.com/office/powerpoint/2010/main" val="3585174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83F467-4839-4EEA-B2FA-5D5EF10EEAC9}" type="datetimeFigureOut">
              <a:rPr lang="en-US" smtClean="0"/>
              <a:t>11/5/2015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7BC5EC-DAA6-4E96-B332-D8776D22F9D3}" type="slidenum">
              <a:rPr lang="en-US" smtClean="0"/>
              <a:t>‹#›</a:t>
            </a:fld>
            <a:endParaRPr lang="en-US"/>
          </a:p>
        </p:txBody>
      </p:sp>
    </p:spTree>
    <p:extLst>
      <p:ext uri="{BB962C8B-B14F-4D97-AF65-F5344CB8AC3E}">
        <p14:creationId xmlns:p14="http://schemas.microsoft.com/office/powerpoint/2010/main" val="1675465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83F467-4839-4EEA-B2FA-5D5EF10EEAC9}"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BC5EC-DAA6-4E96-B332-D8776D22F9D3}" type="slidenum">
              <a:rPr lang="en-US" smtClean="0"/>
              <a:t>‹#›</a:t>
            </a:fld>
            <a:endParaRPr lang="en-US"/>
          </a:p>
        </p:txBody>
      </p:sp>
    </p:spTree>
    <p:extLst>
      <p:ext uri="{BB962C8B-B14F-4D97-AF65-F5344CB8AC3E}">
        <p14:creationId xmlns:p14="http://schemas.microsoft.com/office/powerpoint/2010/main" val="1438983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83F467-4839-4EEA-B2FA-5D5EF10EEAC9}"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BC5EC-DAA6-4E96-B332-D8776D22F9D3}" type="slidenum">
              <a:rPr lang="en-US" smtClean="0"/>
              <a:t>‹#›</a:t>
            </a:fld>
            <a:endParaRPr lang="en-US"/>
          </a:p>
        </p:txBody>
      </p:sp>
    </p:spTree>
    <p:extLst>
      <p:ext uri="{BB962C8B-B14F-4D97-AF65-F5344CB8AC3E}">
        <p14:creationId xmlns:p14="http://schemas.microsoft.com/office/powerpoint/2010/main" val="242757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83F467-4839-4EEA-B2FA-5D5EF10EEAC9}" type="datetimeFigureOut">
              <a:rPr lang="en-US" smtClean="0"/>
              <a:t>11/5/2015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7BC5EC-DAA6-4E96-B332-D8776D22F9D3}" type="slidenum">
              <a:rPr lang="en-US" smtClean="0"/>
              <a:t>‹#›</a:t>
            </a:fld>
            <a:endParaRPr lang="en-US"/>
          </a:p>
        </p:txBody>
      </p:sp>
    </p:spTree>
    <p:extLst>
      <p:ext uri="{BB962C8B-B14F-4D97-AF65-F5344CB8AC3E}">
        <p14:creationId xmlns:p14="http://schemas.microsoft.com/office/powerpoint/2010/main" val="3882349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8.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5.jp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03123" y="4038600"/>
            <a:ext cx="6112702" cy="2438400"/>
          </a:xfrm>
        </p:spPr>
        <p:txBody>
          <a:bodyPr>
            <a:normAutofit/>
          </a:bodyPr>
          <a:lstStyle/>
          <a:p>
            <a:r>
              <a:rPr lang="en-US" sz="3600" b="1" dirty="0" smtClean="0">
                <a:solidFill>
                  <a:schemeClr val="tx1"/>
                </a:solidFill>
              </a:rPr>
              <a:t>This presentation is on some other pesky problem weeds that sneak up on us in the early spring.</a:t>
            </a:r>
            <a:endParaRPr lang="en-US" sz="3600" b="1" dirty="0">
              <a:solidFill>
                <a:schemeClr val="tx1"/>
              </a:solidFill>
            </a:endParaRPr>
          </a:p>
        </p:txBody>
      </p:sp>
      <p:sp>
        <p:nvSpPr>
          <p:cNvPr id="5" name="Title 1"/>
          <p:cNvSpPr txBox="1">
            <a:spLocks/>
          </p:cNvSpPr>
          <p:nvPr/>
        </p:nvSpPr>
        <p:spPr>
          <a:xfrm>
            <a:off x="685800" y="2286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UACWMA Annual Meeting</a:t>
            </a:r>
          </a:p>
          <a:p>
            <a:r>
              <a:rPr lang="en-US" sz="2400" b="1" dirty="0" smtClean="0"/>
              <a:t>Nov. 5, 2015</a:t>
            </a:r>
            <a:endParaRPr lang="en-US" sz="2400" b="1"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83562"/>
          <a:stretch/>
        </p:blipFill>
        <p:spPr>
          <a:xfrm>
            <a:off x="0" y="0"/>
            <a:ext cx="1503123" cy="685800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3288"/>
          <a:stretch/>
        </p:blipFill>
        <p:spPr>
          <a:xfrm>
            <a:off x="7615825" y="0"/>
            <a:ext cx="1528175" cy="6858000"/>
          </a:xfrm>
          <a:prstGeom prst="rect">
            <a:avLst/>
          </a:prstGeom>
        </p:spPr>
      </p:pic>
      <p:sp>
        <p:nvSpPr>
          <p:cNvPr id="9" name="Rectangle 8"/>
          <p:cNvSpPr/>
          <p:nvPr/>
        </p:nvSpPr>
        <p:spPr>
          <a:xfrm>
            <a:off x="1600200" y="1597068"/>
            <a:ext cx="6015625" cy="1938992"/>
          </a:xfrm>
          <a:prstGeom prst="rect">
            <a:avLst/>
          </a:prstGeom>
          <a:noFill/>
        </p:spPr>
        <p:txBody>
          <a:bodyPr wrap="square" lIns="91440" tIns="45720" rIns="91440" bIns="45720">
            <a:spAutoFit/>
          </a:bodyPr>
          <a:lstStyle/>
          <a:p>
            <a:pPr algn="ctr"/>
            <a:r>
              <a:rPr lang="en-US" sz="6000" b="1" cap="none" spc="0" dirty="0" smtClean="0">
                <a:ln w="31750">
                  <a:solidFill>
                    <a:schemeClr val="tx1"/>
                  </a:solidFill>
                  <a:prstDash val="solid"/>
                </a:ln>
                <a:solidFill>
                  <a:srgbClr val="92D050"/>
                </a:solidFill>
                <a:effectLst>
                  <a:outerShdw blurRad="41275" dist="20320" dir="1800000" algn="tl" rotWithShape="0">
                    <a:srgbClr val="000000">
                      <a:alpha val="40000"/>
                    </a:srgbClr>
                  </a:outerShdw>
                </a:effectLst>
              </a:rPr>
              <a:t>Winter </a:t>
            </a:r>
          </a:p>
          <a:p>
            <a:pPr algn="ctr"/>
            <a:r>
              <a:rPr lang="en-US" sz="6000" b="1" cap="none" spc="0" dirty="0" smtClean="0">
                <a:ln w="31750">
                  <a:solidFill>
                    <a:schemeClr val="tx1"/>
                  </a:solidFill>
                  <a:prstDash val="solid"/>
                </a:ln>
                <a:solidFill>
                  <a:srgbClr val="92D050"/>
                </a:solidFill>
                <a:effectLst>
                  <a:outerShdw blurRad="41275" dist="20320" dir="1800000" algn="tl" rotWithShape="0">
                    <a:srgbClr val="000000">
                      <a:alpha val="40000"/>
                    </a:srgbClr>
                  </a:outerShdw>
                </a:effectLst>
              </a:rPr>
              <a:t>Annuals </a:t>
            </a:r>
          </a:p>
        </p:txBody>
      </p:sp>
    </p:spTree>
    <p:extLst>
      <p:ext uri="{BB962C8B-B14F-4D97-AF65-F5344CB8AC3E}">
        <p14:creationId xmlns:p14="http://schemas.microsoft.com/office/powerpoint/2010/main" val="1530463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2192"/>
          <a:stretch/>
        </p:blipFill>
        <p:spPr>
          <a:xfrm>
            <a:off x="0" y="0"/>
            <a:ext cx="1628384" cy="6858000"/>
          </a:xfrm>
          <a:prstGeom prst="rect">
            <a:avLst/>
          </a:prstGeom>
        </p:spPr>
      </p:pic>
      <p:sp>
        <p:nvSpPr>
          <p:cNvPr id="7" name="Title 1"/>
          <p:cNvSpPr>
            <a:spLocks noGrp="1"/>
          </p:cNvSpPr>
          <p:nvPr>
            <p:ph type="title"/>
          </p:nvPr>
        </p:nvSpPr>
        <p:spPr>
          <a:xfrm>
            <a:off x="1628384" y="0"/>
            <a:ext cx="7515616" cy="1143000"/>
          </a:xfrm>
        </p:spPr>
        <p:txBody>
          <a:bodyPr>
            <a:normAutofit fontScale="90000"/>
          </a:bodyPr>
          <a:lstStyle/>
          <a:p>
            <a:r>
              <a:rPr lang="en-US" dirty="0"/>
              <a:t>Winter Annuals-Medusahead Rye</a:t>
            </a:r>
          </a:p>
        </p:txBody>
      </p:sp>
      <p:sp>
        <p:nvSpPr>
          <p:cNvPr id="5" name="Content Placeholder 2"/>
          <p:cNvSpPr>
            <a:spLocks noGrp="1"/>
          </p:cNvSpPr>
          <p:nvPr>
            <p:ph idx="1"/>
          </p:nvPr>
        </p:nvSpPr>
        <p:spPr>
          <a:xfrm>
            <a:off x="1628384" y="1219200"/>
            <a:ext cx="7515616" cy="5638800"/>
          </a:xfrm>
        </p:spPr>
        <p:txBody>
          <a:bodyPr>
            <a:normAutofit/>
          </a:bodyPr>
          <a:lstStyle/>
          <a:p>
            <a:pPr lvl="0">
              <a:buFont typeface="Courier New" panose="02070309020205020404" pitchFamily="49" charset="0"/>
              <a:buChar char="o"/>
            </a:pPr>
            <a:r>
              <a:rPr lang="en-US" b="1" u="sng" dirty="0" smtClean="0"/>
              <a:t>Mechanical Methods of Control</a:t>
            </a:r>
            <a:endParaRPr lang="en-US" sz="1800" u="sng" dirty="0"/>
          </a:p>
          <a:p>
            <a:pPr marL="365760" indent="-365760">
              <a:spcBef>
                <a:spcPts val="0"/>
              </a:spcBef>
              <a:buFont typeface="Wingdings" panose="05000000000000000000" pitchFamily="2" charset="2"/>
              <a:buChar char="§"/>
            </a:pPr>
            <a:r>
              <a:rPr lang="en-US" sz="2800" dirty="0" smtClean="0"/>
              <a:t>Hand pull or dig from moist soil in spring before seed head emerges from boot.</a:t>
            </a:r>
          </a:p>
          <a:p>
            <a:pPr marL="365760" lvl="1" indent="-365760">
              <a:spcBef>
                <a:spcPts val="0"/>
              </a:spcBef>
              <a:buFont typeface="Wingdings" panose="05000000000000000000" pitchFamily="2" charset="2"/>
              <a:buChar char="§"/>
            </a:pPr>
            <a:r>
              <a:rPr lang="en-US" dirty="0" smtClean="0"/>
              <a:t>Make certain to pull all roots and seed heads carefully so as not to scatter seed, if seed is present.</a:t>
            </a:r>
          </a:p>
          <a:p>
            <a:pPr marL="365760" indent="-365760">
              <a:spcBef>
                <a:spcPts val="0"/>
              </a:spcBef>
              <a:buFont typeface="Wingdings" panose="05000000000000000000" pitchFamily="2" charset="2"/>
              <a:buChar char="§"/>
            </a:pPr>
            <a:r>
              <a:rPr lang="en-US" sz="2800" dirty="0" smtClean="0"/>
              <a:t>Medusahead is susceptible to tillage, but can have multiple flushes.  Disking and plowing before seed set can reduce Medusahead by 90% or more.</a:t>
            </a:r>
          </a:p>
          <a:p>
            <a:pPr marL="365760" indent="-365760">
              <a:spcBef>
                <a:spcPts val="0"/>
              </a:spcBef>
              <a:buFont typeface="Wingdings" panose="05000000000000000000" pitchFamily="2" charset="2"/>
              <a:buChar char="§"/>
            </a:pPr>
            <a:r>
              <a:rPr lang="en-US" sz="2800" dirty="0" smtClean="0"/>
              <a:t>A slow, </a:t>
            </a:r>
            <a:r>
              <a:rPr lang="en-US" sz="2800" b="1" u="sng" dirty="0" smtClean="0"/>
              <a:t>HOT</a:t>
            </a:r>
            <a:r>
              <a:rPr lang="en-US" sz="2800" dirty="0" smtClean="0"/>
              <a:t> fire before seed set can also reduce Medusahead by 90%.</a:t>
            </a:r>
            <a:endParaRPr lang="en-US" sz="2800" dirty="0"/>
          </a:p>
        </p:txBody>
      </p:sp>
      <p:sp>
        <p:nvSpPr>
          <p:cNvPr id="6" name="Rectangle 5"/>
          <p:cNvSpPr/>
          <p:nvPr/>
        </p:nvSpPr>
        <p:spPr>
          <a:xfrm rot="16200000">
            <a:off x="-1727522" y="3035079"/>
            <a:ext cx="5140382" cy="923330"/>
          </a:xfrm>
          <a:prstGeom prst="rect">
            <a:avLst/>
          </a:prstGeom>
          <a:noFill/>
        </p:spPr>
        <p:txBody>
          <a:bodyPr wrap="none" lIns="91440" tIns="45720" rIns="91440" bIns="45720">
            <a:spAutoFit/>
          </a:bodyPr>
          <a:lstStyle/>
          <a:p>
            <a:pPr algn="ctr"/>
            <a:r>
              <a:rPr lang="en-US" sz="5400" b="1" dirty="0" smtClean="0">
                <a:ln w="19050">
                  <a:solidFill>
                    <a:schemeClr val="tx1"/>
                  </a:solidFill>
                  <a:prstDash val="solid"/>
                </a:ln>
                <a:solidFill>
                  <a:schemeClr val="bg1"/>
                </a:solidFill>
                <a:effectLst>
                  <a:outerShdw blurRad="41275" dist="20320" dir="1800000" algn="tl" rotWithShape="0">
                    <a:srgbClr val="000000">
                      <a:alpha val="40000"/>
                    </a:srgbClr>
                  </a:outerShdw>
                </a:effectLst>
              </a:rPr>
              <a:t>Medusahead Rye</a:t>
            </a:r>
            <a:endParaRPr lang="en-US" sz="5400" b="1" dirty="0">
              <a:ln w="19050">
                <a:solidFill>
                  <a:schemeClr val="tx1"/>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62261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2192"/>
          <a:stretch/>
        </p:blipFill>
        <p:spPr>
          <a:xfrm>
            <a:off x="0" y="0"/>
            <a:ext cx="1628384" cy="6858000"/>
          </a:xfrm>
          <a:prstGeom prst="rect">
            <a:avLst/>
          </a:prstGeom>
        </p:spPr>
      </p:pic>
      <p:sp>
        <p:nvSpPr>
          <p:cNvPr id="7" name="Title 1"/>
          <p:cNvSpPr>
            <a:spLocks noGrp="1"/>
          </p:cNvSpPr>
          <p:nvPr>
            <p:ph type="title"/>
          </p:nvPr>
        </p:nvSpPr>
        <p:spPr>
          <a:xfrm>
            <a:off x="1628384" y="0"/>
            <a:ext cx="7515616" cy="1143000"/>
          </a:xfrm>
        </p:spPr>
        <p:txBody>
          <a:bodyPr/>
          <a:lstStyle/>
          <a:p>
            <a:r>
              <a:rPr lang="en-US" dirty="0" smtClean="0"/>
              <a:t>Winter Annuals-Mustards</a:t>
            </a:r>
            <a:endParaRPr lang="en-US" dirty="0"/>
          </a:p>
        </p:txBody>
      </p:sp>
      <p:sp>
        <p:nvSpPr>
          <p:cNvPr id="2" name="TextBox 1"/>
          <p:cNvSpPr txBox="1"/>
          <p:nvPr/>
        </p:nvSpPr>
        <p:spPr>
          <a:xfrm>
            <a:off x="1628384" y="1155627"/>
            <a:ext cx="7515616" cy="1649682"/>
          </a:xfrm>
          <a:prstGeom prst="rect">
            <a:avLst/>
          </a:prstGeom>
          <a:noFill/>
        </p:spPr>
        <p:txBody>
          <a:bodyPr wrap="square" rtlCol="0">
            <a:spAutoFit/>
          </a:bodyPr>
          <a:lstStyle/>
          <a:p>
            <a:pPr marL="457200" marR="0" lvl="0" indent="-457200">
              <a:lnSpc>
                <a:spcPct val="115000"/>
              </a:lnSpc>
              <a:spcBef>
                <a:spcPts val="0"/>
              </a:spcBef>
              <a:spcAft>
                <a:spcPts val="0"/>
              </a:spcAft>
              <a:buFont typeface="Courier New" panose="02070309020205020404" pitchFamily="49" charset="0"/>
              <a:buChar char="o"/>
            </a:pPr>
            <a:r>
              <a:rPr lang="en-US" sz="3200" b="1" dirty="0" smtClean="0">
                <a:ea typeface="Calibri"/>
                <a:cs typeface="Times New Roman"/>
              </a:rPr>
              <a:t>Mustards</a:t>
            </a:r>
            <a:endParaRPr lang="en-US" sz="3200" dirty="0">
              <a:ea typeface="Calibri"/>
              <a:cs typeface="Times New Roman"/>
            </a:endParaRPr>
          </a:p>
          <a:p>
            <a:pPr marL="742950" marR="0" lvl="1" indent="-285750">
              <a:lnSpc>
                <a:spcPct val="115000"/>
              </a:lnSpc>
              <a:spcBef>
                <a:spcPts val="0"/>
              </a:spcBef>
              <a:spcAft>
                <a:spcPts val="1000"/>
              </a:spcAft>
              <a:buFont typeface="Arial" panose="020B0604020202020204" pitchFamily="34" charset="0"/>
              <a:buChar char="•"/>
            </a:pPr>
            <a:r>
              <a:rPr lang="en-US" sz="2800" b="1" dirty="0" smtClean="0">
                <a:ea typeface="Calibri"/>
                <a:cs typeface="Times New Roman"/>
              </a:rPr>
              <a:t>Mainly blue mustard, </a:t>
            </a:r>
            <a:r>
              <a:rPr lang="en-US" sz="2800" b="1" dirty="0" err="1" smtClean="0">
                <a:ea typeface="Calibri"/>
                <a:cs typeface="Times New Roman"/>
              </a:rPr>
              <a:t>flixweed</a:t>
            </a:r>
            <a:r>
              <a:rPr lang="en-US" sz="2800" b="1" dirty="0" smtClean="0">
                <a:ea typeface="Calibri"/>
                <a:cs typeface="Times New Roman"/>
              </a:rPr>
              <a:t>, and tumble mustard.</a:t>
            </a:r>
            <a:endParaRPr lang="en-US" sz="2800" dirty="0">
              <a:ea typeface="Calibri"/>
              <a:cs typeface="Times New Roman"/>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92" y="3505200"/>
            <a:ext cx="3743993" cy="338207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5676" y="2757169"/>
            <a:ext cx="2688324" cy="4100832"/>
          </a:xfrm>
          <a:prstGeom prst="rect">
            <a:avLst/>
          </a:prstGeom>
        </p:spPr>
      </p:pic>
      <p:pic>
        <p:nvPicPr>
          <p:cNvPr id="12" name="Picture 11"/>
          <p:cNvPicPr>
            <a:picLocks noChangeAspect="1"/>
          </p:cNvPicPr>
          <p:nvPr/>
        </p:nvPicPr>
        <p:blipFill>
          <a:blip r:embed="rId6"/>
          <a:stretch>
            <a:fillRect/>
          </a:stretch>
        </p:blipFill>
        <p:spPr>
          <a:xfrm>
            <a:off x="3731301" y="2757169"/>
            <a:ext cx="2724375" cy="4130104"/>
          </a:xfrm>
          <a:prstGeom prst="rect">
            <a:avLst/>
          </a:prstGeom>
        </p:spPr>
      </p:pic>
      <p:sp>
        <p:nvSpPr>
          <p:cNvPr id="3" name="Rectangle 2"/>
          <p:cNvSpPr/>
          <p:nvPr/>
        </p:nvSpPr>
        <p:spPr>
          <a:xfrm>
            <a:off x="4479635" y="2967335"/>
            <a:ext cx="184730" cy="923330"/>
          </a:xfrm>
          <a:prstGeom prst="rect">
            <a:avLst/>
          </a:prstGeom>
        </p:spPr>
        <p:txBody>
          <a:bodyPr wrap="none">
            <a:spAutoFit/>
          </a:bodyPr>
          <a:lstStyle/>
          <a:p>
            <a:pPr lvl="0" algn="ctr"/>
            <a:endParaRPr lang="en-US" sz="5400" b="1" dirty="0">
              <a:ln w="19050">
                <a:solidFill>
                  <a:prstClr val="black"/>
                </a:solidFill>
                <a:prstDash val="solid"/>
              </a:ln>
              <a:solidFill>
                <a:prstClr val="white"/>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209438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2192"/>
          <a:stretch/>
        </p:blipFill>
        <p:spPr>
          <a:xfrm>
            <a:off x="0" y="0"/>
            <a:ext cx="1628384" cy="6858000"/>
          </a:xfrm>
          <a:prstGeom prst="rect">
            <a:avLst/>
          </a:prstGeom>
        </p:spPr>
      </p:pic>
      <p:sp>
        <p:nvSpPr>
          <p:cNvPr id="7" name="Title 1"/>
          <p:cNvSpPr>
            <a:spLocks noGrp="1"/>
          </p:cNvSpPr>
          <p:nvPr>
            <p:ph type="title"/>
          </p:nvPr>
        </p:nvSpPr>
        <p:spPr>
          <a:xfrm>
            <a:off x="1628384" y="0"/>
            <a:ext cx="7515616" cy="1143000"/>
          </a:xfrm>
        </p:spPr>
        <p:txBody>
          <a:bodyPr/>
          <a:lstStyle/>
          <a:p>
            <a:r>
              <a:rPr lang="en-US" dirty="0"/>
              <a:t>Winter Annuals-Mustards</a:t>
            </a:r>
          </a:p>
        </p:txBody>
      </p:sp>
      <p:sp>
        <p:nvSpPr>
          <p:cNvPr id="2" name="TextBox 1"/>
          <p:cNvSpPr txBox="1"/>
          <p:nvPr/>
        </p:nvSpPr>
        <p:spPr>
          <a:xfrm>
            <a:off x="1628384" y="1295400"/>
            <a:ext cx="7515616" cy="625428"/>
          </a:xfrm>
          <a:prstGeom prst="rect">
            <a:avLst/>
          </a:prstGeom>
          <a:noFill/>
        </p:spPr>
        <p:txBody>
          <a:bodyPr wrap="square" rtlCol="0">
            <a:spAutoFit/>
          </a:bodyPr>
          <a:lstStyle/>
          <a:p>
            <a:pPr marL="457200" marR="0" lvl="0" indent="-457200">
              <a:lnSpc>
                <a:spcPct val="115000"/>
              </a:lnSpc>
              <a:spcBef>
                <a:spcPts val="0"/>
              </a:spcBef>
              <a:spcAft>
                <a:spcPts val="0"/>
              </a:spcAft>
              <a:buFont typeface="Courier New" panose="02070309020205020404" pitchFamily="49" charset="0"/>
              <a:buChar char="o"/>
            </a:pPr>
            <a:r>
              <a:rPr lang="en-US" sz="3200" b="1" dirty="0" smtClean="0">
                <a:ea typeface="Calibri"/>
                <a:cs typeface="Times New Roman"/>
              </a:rPr>
              <a:t>Blue Mustard</a:t>
            </a:r>
            <a:endParaRPr lang="en-US" sz="3200" dirty="0">
              <a:ea typeface="Calibri"/>
              <a:cs typeface="Times New Roman"/>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8384" y="1943531"/>
            <a:ext cx="2334016" cy="434909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4508" y="1824226"/>
            <a:ext cx="3696482" cy="289064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3998" y="4276725"/>
            <a:ext cx="2857500" cy="258127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1200" y="4343401"/>
            <a:ext cx="3352800" cy="2514600"/>
          </a:xfrm>
          <a:prstGeom prst="rect">
            <a:avLst/>
          </a:prstGeom>
        </p:spPr>
      </p:pic>
      <p:sp>
        <p:nvSpPr>
          <p:cNvPr id="3" name="Rectangle 2"/>
          <p:cNvSpPr/>
          <p:nvPr/>
        </p:nvSpPr>
        <p:spPr>
          <a:xfrm rot="16200000">
            <a:off x="-648553" y="3169350"/>
            <a:ext cx="2891624" cy="923330"/>
          </a:xfrm>
          <a:prstGeom prst="rect">
            <a:avLst/>
          </a:prstGeom>
        </p:spPr>
        <p:txBody>
          <a:bodyPr wrap="none">
            <a:spAutoFit/>
          </a:bodyPr>
          <a:lstStyle/>
          <a:p>
            <a:pPr lvl="0" algn="ctr"/>
            <a:r>
              <a:rPr lang="en-US" sz="5400" b="1" dirty="0">
                <a:ln w="19050">
                  <a:solidFill>
                    <a:prstClr val="black"/>
                  </a:solidFill>
                  <a:prstDash val="solid"/>
                </a:ln>
                <a:solidFill>
                  <a:prstClr val="white"/>
                </a:solidFill>
                <a:effectLst>
                  <a:outerShdw blurRad="41275" dist="20320" dir="1800000" algn="tl" rotWithShape="0">
                    <a:srgbClr val="000000">
                      <a:alpha val="40000"/>
                    </a:srgbClr>
                  </a:outerShdw>
                </a:effectLst>
              </a:rPr>
              <a:t>Mustards</a:t>
            </a:r>
          </a:p>
        </p:txBody>
      </p:sp>
    </p:spTree>
    <p:extLst>
      <p:ext uri="{BB962C8B-B14F-4D97-AF65-F5344CB8AC3E}">
        <p14:creationId xmlns:p14="http://schemas.microsoft.com/office/powerpoint/2010/main" val="2115965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2192"/>
          <a:stretch/>
        </p:blipFill>
        <p:spPr>
          <a:xfrm>
            <a:off x="0" y="0"/>
            <a:ext cx="1628384" cy="6858000"/>
          </a:xfrm>
          <a:prstGeom prst="rect">
            <a:avLst/>
          </a:prstGeom>
        </p:spPr>
      </p:pic>
      <p:sp>
        <p:nvSpPr>
          <p:cNvPr id="7" name="Title 1"/>
          <p:cNvSpPr>
            <a:spLocks noGrp="1"/>
          </p:cNvSpPr>
          <p:nvPr>
            <p:ph type="title"/>
          </p:nvPr>
        </p:nvSpPr>
        <p:spPr>
          <a:xfrm>
            <a:off x="1628384" y="0"/>
            <a:ext cx="7515616" cy="1143000"/>
          </a:xfrm>
        </p:spPr>
        <p:txBody>
          <a:bodyPr/>
          <a:lstStyle/>
          <a:p>
            <a:r>
              <a:rPr lang="en-US" dirty="0"/>
              <a:t>Winter Annuals-Mustards</a:t>
            </a:r>
          </a:p>
        </p:txBody>
      </p:sp>
      <p:sp>
        <p:nvSpPr>
          <p:cNvPr id="2" name="TextBox 1"/>
          <p:cNvSpPr txBox="1"/>
          <p:nvPr/>
        </p:nvSpPr>
        <p:spPr>
          <a:xfrm>
            <a:off x="1628384" y="1295400"/>
            <a:ext cx="7515616" cy="625428"/>
          </a:xfrm>
          <a:prstGeom prst="rect">
            <a:avLst/>
          </a:prstGeom>
          <a:noFill/>
        </p:spPr>
        <p:txBody>
          <a:bodyPr wrap="square" rtlCol="0">
            <a:spAutoFit/>
          </a:bodyPr>
          <a:lstStyle/>
          <a:p>
            <a:pPr marL="457200" marR="0" lvl="0" indent="-457200">
              <a:lnSpc>
                <a:spcPct val="115000"/>
              </a:lnSpc>
              <a:spcBef>
                <a:spcPts val="0"/>
              </a:spcBef>
              <a:spcAft>
                <a:spcPts val="0"/>
              </a:spcAft>
              <a:buFont typeface="Courier New" panose="02070309020205020404" pitchFamily="49" charset="0"/>
              <a:buChar char="o"/>
            </a:pPr>
            <a:r>
              <a:rPr lang="en-US" sz="3200" b="1" dirty="0" smtClean="0">
                <a:ea typeface="Calibri"/>
                <a:cs typeface="Times New Roman"/>
              </a:rPr>
              <a:t>Tumble or Jim Hill Mustard</a:t>
            </a:r>
            <a:endParaRPr lang="en-US" sz="3200" dirty="0">
              <a:ea typeface="Calibri"/>
              <a:cs typeface="Times New Roman"/>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8384" y="2114783"/>
            <a:ext cx="2659194" cy="17653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9956" y="2073228"/>
            <a:ext cx="3154044" cy="478477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7099" y="3872256"/>
            <a:ext cx="4529456" cy="2985744"/>
          </a:xfrm>
          <a:prstGeom prst="rect">
            <a:avLst/>
          </a:prstGeom>
        </p:spPr>
      </p:pic>
      <p:sp>
        <p:nvSpPr>
          <p:cNvPr id="8" name="Rectangle 7"/>
          <p:cNvSpPr/>
          <p:nvPr/>
        </p:nvSpPr>
        <p:spPr>
          <a:xfrm rot="16200000">
            <a:off x="-668617" y="2900473"/>
            <a:ext cx="2891624" cy="923330"/>
          </a:xfrm>
          <a:prstGeom prst="rect">
            <a:avLst/>
          </a:prstGeom>
        </p:spPr>
        <p:txBody>
          <a:bodyPr wrap="none">
            <a:spAutoFit/>
          </a:bodyPr>
          <a:lstStyle/>
          <a:p>
            <a:pPr lvl="0" algn="ctr"/>
            <a:r>
              <a:rPr lang="en-US" sz="5400" b="1" dirty="0">
                <a:ln w="19050">
                  <a:solidFill>
                    <a:prstClr val="black"/>
                  </a:solidFill>
                  <a:prstDash val="solid"/>
                </a:ln>
                <a:solidFill>
                  <a:prstClr val="white"/>
                </a:solidFill>
                <a:effectLst>
                  <a:outerShdw blurRad="41275" dist="20320" dir="1800000" algn="tl" rotWithShape="0">
                    <a:srgbClr val="000000">
                      <a:alpha val="40000"/>
                    </a:srgbClr>
                  </a:outerShdw>
                </a:effectLst>
              </a:rPr>
              <a:t>Mustards</a:t>
            </a:r>
          </a:p>
        </p:txBody>
      </p:sp>
    </p:spTree>
    <p:extLst>
      <p:ext uri="{BB962C8B-B14F-4D97-AF65-F5344CB8AC3E}">
        <p14:creationId xmlns:p14="http://schemas.microsoft.com/office/powerpoint/2010/main" val="1410755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2192"/>
          <a:stretch/>
        </p:blipFill>
        <p:spPr>
          <a:xfrm>
            <a:off x="-1771" y="-8146"/>
            <a:ext cx="1628384" cy="6858000"/>
          </a:xfrm>
          <a:prstGeom prst="rect">
            <a:avLst/>
          </a:prstGeom>
        </p:spPr>
      </p:pic>
      <p:sp>
        <p:nvSpPr>
          <p:cNvPr id="7" name="Title 1"/>
          <p:cNvSpPr>
            <a:spLocks noGrp="1"/>
          </p:cNvSpPr>
          <p:nvPr>
            <p:ph type="title"/>
          </p:nvPr>
        </p:nvSpPr>
        <p:spPr>
          <a:xfrm>
            <a:off x="1628384" y="0"/>
            <a:ext cx="7515616" cy="1143000"/>
          </a:xfrm>
        </p:spPr>
        <p:txBody>
          <a:bodyPr/>
          <a:lstStyle/>
          <a:p>
            <a:r>
              <a:rPr lang="en-US" dirty="0"/>
              <a:t>Winter Annuals-Mustards</a:t>
            </a:r>
          </a:p>
        </p:txBody>
      </p:sp>
      <p:sp>
        <p:nvSpPr>
          <p:cNvPr id="2" name="TextBox 1"/>
          <p:cNvSpPr txBox="1"/>
          <p:nvPr/>
        </p:nvSpPr>
        <p:spPr>
          <a:xfrm>
            <a:off x="1628384" y="1295400"/>
            <a:ext cx="7515616" cy="625428"/>
          </a:xfrm>
          <a:prstGeom prst="rect">
            <a:avLst/>
          </a:prstGeom>
          <a:noFill/>
        </p:spPr>
        <p:txBody>
          <a:bodyPr wrap="square" rtlCol="0">
            <a:spAutoFit/>
          </a:bodyPr>
          <a:lstStyle/>
          <a:p>
            <a:pPr marL="457200" marR="0" lvl="0" indent="-457200">
              <a:lnSpc>
                <a:spcPct val="115000"/>
              </a:lnSpc>
              <a:spcBef>
                <a:spcPts val="0"/>
              </a:spcBef>
              <a:spcAft>
                <a:spcPts val="0"/>
              </a:spcAft>
              <a:buFont typeface="Courier New" panose="02070309020205020404" pitchFamily="49" charset="0"/>
              <a:buChar char="o"/>
            </a:pPr>
            <a:r>
              <a:rPr lang="en-US" sz="3200" b="1" dirty="0" smtClean="0">
                <a:ea typeface="Calibri"/>
                <a:cs typeface="Times New Roman"/>
              </a:rPr>
              <a:t>Flixweed</a:t>
            </a:r>
            <a:endParaRPr lang="en-US" sz="3200" dirty="0">
              <a:ea typeface="Calibri"/>
              <a:cs typeface="Times New Roman"/>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8543" y="1920828"/>
            <a:ext cx="3385457" cy="223163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2814" y="2073228"/>
            <a:ext cx="2608606" cy="397923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5000" y="4163351"/>
            <a:ext cx="3429000" cy="228133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7824" y="3453039"/>
            <a:ext cx="2360773" cy="3404961"/>
          </a:xfrm>
          <a:prstGeom prst="rect">
            <a:avLst/>
          </a:prstGeom>
        </p:spPr>
      </p:pic>
      <p:sp>
        <p:nvSpPr>
          <p:cNvPr id="8" name="Rectangle 7"/>
          <p:cNvSpPr/>
          <p:nvPr/>
        </p:nvSpPr>
        <p:spPr>
          <a:xfrm rot="16200000">
            <a:off x="-490905" y="3131046"/>
            <a:ext cx="2891625" cy="923330"/>
          </a:xfrm>
          <a:prstGeom prst="rect">
            <a:avLst/>
          </a:prstGeom>
        </p:spPr>
        <p:txBody>
          <a:bodyPr wrap="none">
            <a:spAutoFit/>
          </a:bodyPr>
          <a:lstStyle/>
          <a:p>
            <a:pPr lvl="0" algn="ctr"/>
            <a:r>
              <a:rPr lang="en-US" sz="5400" b="1" dirty="0" smtClean="0">
                <a:ln w="19050">
                  <a:solidFill>
                    <a:prstClr val="black"/>
                  </a:solidFill>
                  <a:prstDash val="solid"/>
                </a:ln>
                <a:solidFill>
                  <a:prstClr val="white"/>
                </a:solidFill>
                <a:effectLst>
                  <a:outerShdw blurRad="41275" dist="20320" dir="1800000" algn="tl" rotWithShape="0">
                    <a:srgbClr val="000000">
                      <a:alpha val="40000"/>
                    </a:srgbClr>
                  </a:outerShdw>
                </a:effectLst>
              </a:rPr>
              <a:t>Mustards</a:t>
            </a:r>
            <a:endParaRPr lang="en-US" sz="5400" b="1" dirty="0">
              <a:ln w="19050">
                <a:solidFill>
                  <a:prstClr val="black"/>
                </a:solidFill>
                <a:prstDash val="solid"/>
              </a:ln>
              <a:solidFill>
                <a:prstClr val="white"/>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09317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2192"/>
          <a:stretch/>
        </p:blipFill>
        <p:spPr>
          <a:xfrm>
            <a:off x="0" y="0"/>
            <a:ext cx="1628384" cy="6858000"/>
          </a:xfrm>
          <a:prstGeom prst="rect">
            <a:avLst/>
          </a:prstGeom>
        </p:spPr>
      </p:pic>
      <p:sp>
        <p:nvSpPr>
          <p:cNvPr id="7" name="Title 1"/>
          <p:cNvSpPr>
            <a:spLocks noGrp="1"/>
          </p:cNvSpPr>
          <p:nvPr>
            <p:ph type="title"/>
          </p:nvPr>
        </p:nvSpPr>
        <p:spPr>
          <a:xfrm>
            <a:off x="1628384" y="0"/>
            <a:ext cx="7515616" cy="1143000"/>
          </a:xfrm>
        </p:spPr>
        <p:txBody>
          <a:bodyPr/>
          <a:lstStyle/>
          <a:p>
            <a:r>
              <a:rPr lang="en-US" dirty="0"/>
              <a:t>Winter Annuals-Mustards</a:t>
            </a:r>
          </a:p>
        </p:txBody>
      </p:sp>
      <p:sp>
        <p:nvSpPr>
          <p:cNvPr id="3" name="TextBox 2"/>
          <p:cNvSpPr txBox="1"/>
          <p:nvPr/>
        </p:nvSpPr>
        <p:spPr>
          <a:xfrm>
            <a:off x="1628384" y="1066800"/>
            <a:ext cx="7515616" cy="3803092"/>
          </a:xfrm>
          <a:prstGeom prst="rect">
            <a:avLst/>
          </a:prstGeom>
          <a:noFill/>
        </p:spPr>
        <p:txBody>
          <a:bodyPr wrap="square" rtlCol="0">
            <a:spAutoFit/>
          </a:bodyPr>
          <a:lstStyle/>
          <a:p>
            <a:pPr marL="285750" indent="-285750">
              <a:lnSpc>
                <a:spcPct val="115000"/>
              </a:lnSpc>
              <a:spcAft>
                <a:spcPts val="1000"/>
              </a:spcAft>
              <a:buFont typeface="Arial" panose="020B0604020202020204" pitchFamily="34" charset="0"/>
              <a:buChar char="•"/>
            </a:pPr>
            <a:r>
              <a:rPr lang="en-US" sz="3200" b="1" u="sng" dirty="0" smtClean="0">
                <a:ea typeface="Calibri"/>
                <a:cs typeface="Times New Roman"/>
              </a:rPr>
              <a:t>General Growth Characteristics</a:t>
            </a:r>
          </a:p>
          <a:p>
            <a:pPr marL="285750" indent="-285750">
              <a:buFont typeface="Calibri" panose="020F0502020204030204" pitchFamily="34" charset="0"/>
              <a:buChar char="—"/>
            </a:pPr>
            <a:r>
              <a:rPr lang="en-US" sz="2000" b="1" dirty="0" smtClean="0">
                <a:ea typeface="Calibri"/>
                <a:cs typeface="Times New Roman"/>
              </a:rPr>
              <a:t>Winter annual, sometimes spring.</a:t>
            </a:r>
          </a:p>
          <a:p>
            <a:pPr marL="285750" indent="-285750">
              <a:buFont typeface="Calibri" panose="020F0502020204030204" pitchFamily="34" charset="0"/>
              <a:buChar char="—"/>
            </a:pPr>
            <a:r>
              <a:rPr lang="en-US" sz="2000" b="1" dirty="0" smtClean="0">
                <a:ea typeface="Calibri"/>
                <a:cs typeface="Times New Roman"/>
              </a:rPr>
              <a:t>Over winters as a rosette.</a:t>
            </a:r>
          </a:p>
          <a:p>
            <a:pPr marL="285750" indent="-285750">
              <a:buFont typeface="Calibri" panose="020F0502020204030204" pitchFamily="34" charset="0"/>
              <a:buChar char="—"/>
            </a:pPr>
            <a:r>
              <a:rPr lang="en-US" sz="2000" b="1" dirty="0" smtClean="0">
                <a:ea typeface="Calibri"/>
                <a:cs typeface="Times New Roman"/>
              </a:rPr>
              <a:t>Flower early in spring</a:t>
            </a:r>
          </a:p>
          <a:p>
            <a:pPr marL="742950" lvl="1" indent="-285750">
              <a:buFont typeface="Calibri" panose="020F0502020204030204" pitchFamily="34" charset="0"/>
              <a:buChar char="—"/>
            </a:pPr>
            <a:r>
              <a:rPr lang="en-US" sz="2000" b="1" dirty="0" smtClean="0">
                <a:ea typeface="Calibri"/>
                <a:cs typeface="Times New Roman"/>
              </a:rPr>
              <a:t>The flowers appear in racemes and have four petals.</a:t>
            </a:r>
          </a:p>
          <a:p>
            <a:pPr marL="742950" lvl="1" indent="-285750">
              <a:buFont typeface="Calibri" panose="020F0502020204030204" pitchFamily="34" charset="0"/>
              <a:buChar char="—"/>
            </a:pPr>
            <a:r>
              <a:rPr lang="en-US" sz="2000" b="1" dirty="0" smtClean="0">
                <a:ea typeface="Calibri"/>
                <a:cs typeface="Times New Roman"/>
              </a:rPr>
              <a:t>Flowers are followed by pods which are linear and have a persistent beak at the tip </a:t>
            </a:r>
          </a:p>
          <a:p>
            <a:pPr marL="285750" indent="-285750">
              <a:buFont typeface="Calibri" panose="020F0502020204030204" pitchFamily="34" charset="0"/>
              <a:buChar char="—"/>
            </a:pPr>
            <a:r>
              <a:rPr lang="en-US" sz="2000" b="1" dirty="0" smtClean="0">
                <a:cs typeface="Times New Roman"/>
              </a:rPr>
              <a:t>Seeds generally fall near the parent plant (unless it tumbles) and can survive at least 11 years under field conditions.</a:t>
            </a:r>
            <a:endParaRPr lang="en-US" sz="2000" b="1" dirty="0">
              <a:cs typeface="Times New Roman"/>
            </a:endParaRPr>
          </a:p>
          <a:p>
            <a:pPr lvl="0"/>
            <a:endParaRPr lang="en-US" dirty="0"/>
          </a:p>
          <a:p>
            <a:endParaRPr lang="en-US" dirty="0"/>
          </a:p>
        </p:txBody>
      </p:sp>
      <p:sp>
        <p:nvSpPr>
          <p:cNvPr id="6" name="Rectangle 5"/>
          <p:cNvSpPr/>
          <p:nvPr/>
        </p:nvSpPr>
        <p:spPr>
          <a:xfrm rot="16200000">
            <a:off x="-465287" y="2990903"/>
            <a:ext cx="2615908" cy="923330"/>
          </a:xfrm>
          <a:prstGeom prst="rect">
            <a:avLst/>
          </a:prstGeom>
          <a:noFill/>
        </p:spPr>
        <p:txBody>
          <a:bodyPr wrap="none" lIns="91440" tIns="45720" rIns="91440" bIns="45720">
            <a:spAutoFit/>
          </a:bodyPr>
          <a:lstStyle/>
          <a:p>
            <a:pPr algn="ctr"/>
            <a:r>
              <a:rPr lang="en-US" sz="5400" b="1" dirty="0" smtClean="0">
                <a:ln w="19050">
                  <a:solidFill>
                    <a:schemeClr val="tx1"/>
                  </a:solidFill>
                  <a:prstDash val="solid"/>
                </a:ln>
                <a:solidFill>
                  <a:schemeClr val="bg1"/>
                </a:solidFill>
                <a:effectLst>
                  <a:outerShdw blurRad="41275" dist="20320" dir="1800000" algn="tl" rotWithShape="0">
                    <a:srgbClr val="000000">
                      <a:alpha val="40000"/>
                    </a:srgbClr>
                  </a:outerShdw>
                </a:effectLst>
              </a:rPr>
              <a:t>Mustard</a:t>
            </a:r>
            <a:endParaRPr lang="en-US" sz="5400" b="1" dirty="0">
              <a:ln w="19050">
                <a:solidFill>
                  <a:schemeClr val="tx1"/>
                </a:solidFill>
                <a:prstDash val="solid"/>
              </a:ln>
              <a:solidFill>
                <a:schemeClr val="bg1"/>
              </a:solidFill>
              <a:effectLst>
                <a:outerShdw blurRad="41275" dist="20320" dir="1800000" algn="tl" rotWithShape="0">
                  <a:srgbClr val="000000">
                    <a:alpha val="40000"/>
                  </a:srgbClr>
                </a:outerShdw>
              </a:effectLs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1250" y="5036741"/>
            <a:ext cx="2730501" cy="1799901"/>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6444" y="4869893"/>
            <a:ext cx="3007556" cy="198253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8828" y="4267200"/>
            <a:ext cx="1792422" cy="2585224"/>
          </a:xfrm>
          <a:prstGeom prst="rect">
            <a:avLst/>
          </a:prstGeom>
        </p:spPr>
      </p:pic>
    </p:spTree>
    <p:extLst>
      <p:ext uri="{BB962C8B-B14F-4D97-AF65-F5344CB8AC3E}">
        <p14:creationId xmlns:p14="http://schemas.microsoft.com/office/powerpoint/2010/main" val="2914519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2192"/>
          <a:stretch/>
        </p:blipFill>
        <p:spPr>
          <a:xfrm>
            <a:off x="0" y="0"/>
            <a:ext cx="1628384" cy="6858000"/>
          </a:xfrm>
          <a:prstGeom prst="rect">
            <a:avLst/>
          </a:prstGeom>
        </p:spPr>
      </p:pic>
      <p:sp>
        <p:nvSpPr>
          <p:cNvPr id="7" name="Title 1"/>
          <p:cNvSpPr>
            <a:spLocks noGrp="1"/>
          </p:cNvSpPr>
          <p:nvPr>
            <p:ph type="title"/>
          </p:nvPr>
        </p:nvSpPr>
        <p:spPr>
          <a:xfrm>
            <a:off x="1628384" y="0"/>
            <a:ext cx="7515616" cy="1143000"/>
          </a:xfrm>
        </p:spPr>
        <p:txBody>
          <a:bodyPr/>
          <a:lstStyle/>
          <a:p>
            <a:r>
              <a:rPr lang="en-US" dirty="0"/>
              <a:t>Winter Annuals-Mustards</a:t>
            </a:r>
          </a:p>
        </p:txBody>
      </p:sp>
      <p:sp>
        <p:nvSpPr>
          <p:cNvPr id="3" name="TextBox 2"/>
          <p:cNvSpPr txBox="1"/>
          <p:nvPr/>
        </p:nvSpPr>
        <p:spPr>
          <a:xfrm>
            <a:off x="1609334" y="1143000"/>
            <a:ext cx="7515616" cy="5144998"/>
          </a:xfrm>
          <a:prstGeom prst="rect">
            <a:avLst/>
          </a:prstGeom>
          <a:noFill/>
        </p:spPr>
        <p:txBody>
          <a:bodyPr wrap="square" rtlCol="0">
            <a:spAutoFit/>
          </a:bodyPr>
          <a:lstStyle/>
          <a:p>
            <a:pPr marL="457200" indent="-457200">
              <a:buFont typeface="Arial" panose="020B0604020202020204" pitchFamily="34" charset="0"/>
              <a:buChar char="•"/>
            </a:pPr>
            <a:r>
              <a:rPr lang="en-US" sz="3200" b="1" u="sng" dirty="0" smtClean="0"/>
              <a:t>Issues </a:t>
            </a:r>
            <a:r>
              <a:rPr lang="en-US" sz="3200" b="1" u="sng" dirty="0"/>
              <a:t>associated with the </a:t>
            </a:r>
            <a:r>
              <a:rPr lang="en-US" sz="3200" b="1" u="sng" dirty="0" smtClean="0"/>
              <a:t>weed</a:t>
            </a:r>
            <a:endParaRPr lang="en-US" sz="3200" b="1" u="sng" dirty="0"/>
          </a:p>
          <a:p>
            <a:pPr marL="365760" lvl="0" indent="-285750">
              <a:buFont typeface="Calibri" panose="020F0502020204030204" pitchFamily="34" charset="0"/>
              <a:buChar char="—"/>
            </a:pPr>
            <a:r>
              <a:rPr lang="en-US" sz="2400" b="1" dirty="0" smtClean="0"/>
              <a:t>Mustards can be toxic.  </a:t>
            </a:r>
          </a:p>
          <a:p>
            <a:pPr marL="822960" lvl="1" indent="-285750">
              <a:buFont typeface="Calibri" panose="020F0502020204030204" pitchFamily="34" charset="0"/>
              <a:buChar char="—"/>
            </a:pPr>
            <a:r>
              <a:rPr lang="en-US" sz="2400" b="1" dirty="0" smtClean="0"/>
              <a:t>Flixweed is poisonous if consumed in large quantities, but some mustards can be grazed.  </a:t>
            </a:r>
          </a:p>
          <a:p>
            <a:pPr marL="822960" lvl="1" indent="-285750">
              <a:buFont typeface="Calibri" panose="020F0502020204030204" pitchFamily="34" charset="0"/>
              <a:buChar char="—"/>
            </a:pPr>
            <a:r>
              <a:rPr lang="en-US" sz="2400" b="1" dirty="0" smtClean="0"/>
              <a:t>Some mustard seeds contain alkaloids that can be toxic to livestock if ingested in large amounts.</a:t>
            </a:r>
          </a:p>
          <a:p>
            <a:pPr marL="822960" lvl="1" indent="-285750">
              <a:buFont typeface="Calibri" panose="020F0502020204030204" pitchFamily="34" charset="0"/>
              <a:buChar char="—"/>
            </a:pPr>
            <a:r>
              <a:rPr lang="en-US" sz="2400" b="1" dirty="0" smtClean="0"/>
              <a:t>Some plants are high in sulfur-containing compounds throughout the plant which can cause irritated digestive tracts and thyroid problems in livestock.</a:t>
            </a:r>
          </a:p>
          <a:p>
            <a:pPr marL="365760" marR="0" lvl="0" indent="-285750">
              <a:spcBef>
                <a:spcPts val="0"/>
              </a:spcBef>
              <a:spcAft>
                <a:spcPts val="1000"/>
              </a:spcAft>
              <a:buFont typeface="Calibri" panose="020F0502020204030204" pitchFamily="34" charset="0"/>
              <a:buChar char="—"/>
            </a:pPr>
            <a:r>
              <a:rPr lang="en-US" sz="2400" b="1" dirty="0" smtClean="0">
                <a:ea typeface="Calibri"/>
                <a:cs typeface="Times New Roman"/>
              </a:rPr>
              <a:t>Winter annuals </a:t>
            </a:r>
            <a:r>
              <a:rPr lang="en-US" sz="2400" b="1" dirty="0">
                <a:ea typeface="Calibri"/>
                <a:cs typeface="Times New Roman"/>
              </a:rPr>
              <a:t>can also over </a:t>
            </a:r>
            <a:r>
              <a:rPr lang="en-US" sz="2400" b="1" dirty="0" smtClean="0">
                <a:ea typeface="Calibri"/>
                <a:cs typeface="Times New Roman"/>
              </a:rPr>
              <a:t>winter insect pests.</a:t>
            </a:r>
          </a:p>
          <a:p>
            <a:pPr marL="365760" marR="0" lvl="0" indent="-285750">
              <a:spcBef>
                <a:spcPts val="0"/>
              </a:spcBef>
              <a:spcAft>
                <a:spcPts val="1000"/>
              </a:spcAft>
              <a:buFont typeface="Calibri" panose="020F0502020204030204" pitchFamily="34" charset="0"/>
              <a:buChar char="—"/>
            </a:pPr>
            <a:r>
              <a:rPr lang="en-US" sz="2400" b="1" dirty="0" smtClean="0">
                <a:ea typeface="Calibri"/>
                <a:cs typeface="Times New Roman"/>
              </a:rPr>
              <a:t>Mustards can form dense patches that can outcompete native plants if allowed to fully establish.</a:t>
            </a:r>
            <a:endParaRPr lang="en-US" sz="2400" dirty="0" smtClean="0">
              <a:ea typeface="Calibri"/>
              <a:cs typeface="Times New Roman"/>
            </a:endParaRPr>
          </a:p>
        </p:txBody>
      </p:sp>
      <p:sp>
        <p:nvSpPr>
          <p:cNvPr id="6" name="Rectangle 5"/>
          <p:cNvSpPr/>
          <p:nvPr/>
        </p:nvSpPr>
        <p:spPr>
          <a:xfrm rot="16200000">
            <a:off x="-603145" y="2990903"/>
            <a:ext cx="2891625" cy="923330"/>
          </a:xfrm>
          <a:prstGeom prst="rect">
            <a:avLst/>
          </a:prstGeom>
          <a:noFill/>
        </p:spPr>
        <p:txBody>
          <a:bodyPr wrap="none" lIns="91440" tIns="45720" rIns="91440" bIns="45720">
            <a:spAutoFit/>
          </a:bodyPr>
          <a:lstStyle/>
          <a:p>
            <a:pPr algn="ctr"/>
            <a:r>
              <a:rPr lang="en-US" sz="5400" b="1" dirty="0" smtClean="0">
                <a:ln w="19050">
                  <a:solidFill>
                    <a:schemeClr val="tx1"/>
                  </a:solidFill>
                  <a:prstDash val="solid"/>
                </a:ln>
                <a:solidFill>
                  <a:schemeClr val="bg1"/>
                </a:solidFill>
                <a:effectLst>
                  <a:outerShdw blurRad="41275" dist="20320" dir="1800000" algn="tl" rotWithShape="0">
                    <a:srgbClr val="000000">
                      <a:alpha val="40000"/>
                    </a:srgbClr>
                  </a:outerShdw>
                </a:effectLst>
              </a:rPr>
              <a:t>Mustards</a:t>
            </a:r>
            <a:endParaRPr lang="en-US" sz="5400" b="1" dirty="0">
              <a:ln w="19050">
                <a:solidFill>
                  <a:schemeClr val="tx1"/>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634619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2192"/>
          <a:stretch/>
        </p:blipFill>
        <p:spPr>
          <a:xfrm>
            <a:off x="0" y="0"/>
            <a:ext cx="1628384" cy="6858000"/>
          </a:xfrm>
          <a:prstGeom prst="rect">
            <a:avLst/>
          </a:prstGeom>
        </p:spPr>
      </p:pic>
      <p:sp>
        <p:nvSpPr>
          <p:cNvPr id="7" name="Title 1"/>
          <p:cNvSpPr>
            <a:spLocks noGrp="1"/>
          </p:cNvSpPr>
          <p:nvPr>
            <p:ph type="title"/>
          </p:nvPr>
        </p:nvSpPr>
        <p:spPr>
          <a:xfrm>
            <a:off x="1628384" y="0"/>
            <a:ext cx="7515616" cy="1143000"/>
          </a:xfrm>
        </p:spPr>
        <p:txBody>
          <a:bodyPr/>
          <a:lstStyle/>
          <a:p>
            <a:r>
              <a:rPr lang="en-US" dirty="0" smtClean="0"/>
              <a:t>Winter Annuals-Mustards</a:t>
            </a:r>
            <a:endParaRPr lang="en-US" dirty="0"/>
          </a:p>
        </p:txBody>
      </p:sp>
      <p:sp>
        <p:nvSpPr>
          <p:cNvPr id="2" name="TextBox 1"/>
          <p:cNvSpPr txBox="1"/>
          <p:nvPr/>
        </p:nvSpPr>
        <p:spPr>
          <a:xfrm>
            <a:off x="1628384" y="1295400"/>
            <a:ext cx="7515616" cy="2273443"/>
          </a:xfrm>
          <a:prstGeom prst="rect">
            <a:avLst/>
          </a:prstGeom>
          <a:noFill/>
        </p:spPr>
        <p:txBody>
          <a:bodyPr wrap="square" rtlCol="0">
            <a:spAutoFit/>
          </a:bodyPr>
          <a:lstStyle/>
          <a:p>
            <a:pPr marL="457200" marR="0" lvl="0" indent="-457200">
              <a:lnSpc>
                <a:spcPct val="115000"/>
              </a:lnSpc>
              <a:spcBef>
                <a:spcPts val="0"/>
              </a:spcBef>
              <a:spcAft>
                <a:spcPts val="0"/>
              </a:spcAft>
              <a:buFont typeface="Courier New" panose="02070309020205020404" pitchFamily="49" charset="0"/>
              <a:buChar char="o"/>
            </a:pPr>
            <a:r>
              <a:rPr lang="en-US" sz="3200" b="1" dirty="0" smtClean="0">
                <a:ea typeface="Calibri"/>
                <a:cs typeface="Times New Roman"/>
              </a:rPr>
              <a:t>Mustards</a:t>
            </a:r>
            <a:endParaRPr lang="en-US" sz="3200" dirty="0">
              <a:ea typeface="Calibri"/>
              <a:cs typeface="Times New Roman"/>
            </a:endParaRPr>
          </a:p>
          <a:p>
            <a:pPr marL="742950" marR="0" lvl="1" indent="-285750">
              <a:lnSpc>
                <a:spcPct val="115000"/>
              </a:lnSpc>
              <a:spcBef>
                <a:spcPts val="0"/>
              </a:spcBef>
              <a:spcAft>
                <a:spcPts val="1000"/>
              </a:spcAft>
              <a:buFont typeface="Arial" panose="020B0604020202020204" pitchFamily="34" charset="0"/>
              <a:buChar char="•"/>
            </a:pPr>
            <a:r>
              <a:rPr lang="en-US" sz="2800" b="1" dirty="0">
                <a:ea typeface="Calibri"/>
                <a:cs typeface="Times New Roman"/>
              </a:rPr>
              <a:t>Mainly blue mustard, </a:t>
            </a:r>
            <a:r>
              <a:rPr lang="en-US" sz="2800" b="1" dirty="0" err="1">
                <a:ea typeface="Calibri"/>
                <a:cs typeface="Times New Roman"/>
              </a:rPr>
              <a:t>flixweed</a:t>
            </a:r>
            <a:r>
              <a:rPr lang="en-US" sz="2800" b="1" dirty="0">
                <a:ea typeface="Calibri"/>
                <a:cs typeface="Times New Roman"/>
              </a:rPr>
              <a:t>, and tumble mustard.</a:t>
            </a:r>
          </a:p>
          <a:p>
            <a:pPr marL="742950" marR="0" lvl="1" indent="-285750">
              <a:lnSpc>
                <a:spcPct val="115000"/>
              </a:lnSpc>
              <a:spcBef>
                <a:spcPts val="0"/>
              </a:spcBef>
              <a:spcAft>
                <a:spcPts val="1000"/>
              </a:spcAft>
              <a:buFont typeface="Arial" panose="020B0604020202020204" pitchFamily="34" charset="0"/>
              <a:buChar char="•"/>
            </a:pPr>
            <a:r>
              <a:rPr lang="en-US" sz="2800" b="1" dirty="0" smtClean="0">
                <a:ea typeface="Calibri"/>
                <a:cs typeface="Times New Roman"/>
              </a:rPr>
              <a:t>.</a:t>
            </a:r>
            <a:endParaRPr lang="en-US" sz="2800" dirty="0">
              <a:ea typeface="Calibri"/>
              <a:cs typeface="Times New Roman"/>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3437" y="4048125"/>
            <a:ext cx="3110563" cy="280987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7095" y="3097482"/>
            <a:ext cx="2471056" cy="3769407"/>
          </a:xfrm>
          <a:prstGeom prst="rect">
            <a:avLst/>
          </a:prstGeom>
        </p:spPr>
      </p:pic>
      <p:pic>
        <p:nvPicPr>
          <p:cNvPr id="12" name="Picture 11"/>
          <p:cNvPicPr>
            <a:picLocks noChangeAspect="1"/>
          </p:cNvPicPr>
          <p:nvPr/>
        </p:nvPicPr>
        <p:blipFill>
          <a:blip r:embed="rId6"/>
          <a:stretch>
            <a:fillRect/>
          </a:stretch>
        </p:blipFill>
        <p:spPr>
          <a:xfrm>
            <a:off x="3678700" y="2809905"/>
            <a:ext cx="2670279" cy="4048095"/>
          </a:xfrm>
          <a:prstGeom prst="rect">
            <a:avLst/>
          </a:prstGeom>
        </p:spPr>
      </p:pic>
    </p:spTree>
    <p:extLst>
      <p:ext uri="{BB962C8B-B14F-4D97-AF65-F5344CB8AC3E}">
        <p14:creationId xmlns:p14="http://schemas.microsoft.com/office/powerpoint/2010/main" val="3398288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2192"/>
          <a:stretch/>
        </p:blipFill>
        <p:spPr>
          <a:xfrm>
            <a:off x="0" y="0"/>
            <a:ext cx="1628384" cy="6858000"/>
          </a:xfrm>
          <a:prstGeom prst="rect">
            <a:avLst/>
          </a:prstGeom>
        </p:spPr>
      </p:pic>
      <p:sp>
        <p:nvSpPr>
          <p:cNvPr id="7" name="Title 1"/>
          <p:cNvSpPr>
            <a:spLocks noGrp="1"/>
          </p:cNvSpPr>
          <p:nvPr>
            <p:ph type="title"/>
          </p:nvPr>
        </p:nvSpPr>
        <p:spPr>
          <a:xfrm>
            <a:off x="1628384" y="0"/>
            <a:ext cx="7515616" cy="1143000"/>
          </a:xfrm>
        </p:spPr>
        <p:txBody>
          <a:bodyPr>
            <a:normAutofit/>
          </a:bodyPr>
          <a:lstStyle/>
          <a:p>
            <a:r>
              <a:rPr lang="en-US" dirty="0"/>
              <a:t>Winter Annuals-Mustards</a:t>
            </a:r>
          </a:p>
        </p:txBody>
      </p:sp>
      <p:sp>
        <p:nvSpPr>
          <p:cNvPr id="5" name="Content Placeholder 2"/>
          <p:cNvSpPr>
            <a:spLocks noGrp="1"/>
          </p:cNvSpPr>
          <p:nvPr>
            <p:ph idx="1"/>
          </p:nvPr>
        </p:nvSpPr>
        <p:spPr>
          <a:xfrm>
            <a:off x="1628384" y="1600200"/>
            <a:ext cx="7515616" cy="5257800"/>
          </a:xfrm>
        </p:spPr>
        <p:txBody>
          <a:bodyPr>
            <a:normAutofit/>
          </a:bodyPr>
          <a:lstStyle/>
          <a:p>
            <a:pPr marL="0" lvl="0" indent="0">
              <a:buNone/>
            </a:pPr>
            <a:r>
              <a:rPr lang="en-US" b="1" u="sng" dirty="0"/>
              <a:t>Biological </a:t>
            </a:r>
            <a:r>
              <a:rPr lang="en-US" b="1" u="sng" dirty="0" smtClean="0"/>
              <a:t>Methods </a:t>
            </a:r>
            <a:r>
              <a:rPr lang="en-US" b="1" u="sng" dirty="0"/>
              <a:t>of Control</a:t>
            </a:r>
          </a:p>
          <a:p>
            <a:pPr>
              <a:buFont typeface="Wingdings" panose="05000000000000000000" pitchFamily="2" charset="2"/>
              <a:buChar char="§"/>
            </a:pPr>
            <a:r>
              <a:rPr lang="en-US" sz="2800" dirty="0" smtClean="0">
                <a:solidFill>
                  <a:prstClr val="black"/>
                </a:solidFill>
              </a:rPr>
              <a:t>At </a:t>
            </a:r>
            <a:r>
              <a:rPr lang="en-US" sz="2800" dirty="0">
                <a:solidFill>
                  <a:prstClr val="black"/>
                </a:solidFill>
              </a:rPr>
              <a:t>this time there are </a:t>
            </a:r>
            <a:r>
              <a:rPr lang="en-US" sz="2800" dirty="0" smtClean="0">
                <a:solidFill>
                  <a:prstClr val="black"/>
                </a:solidFill>
              </a:rPr>
              <a:t>no </a:t>
            </a:r>
            <a:r>
              <a:rPr lang="en-US" sz="2800" dirty="0">
                <a:solidFill>
                  <a:prstClr val="black"/>
                </a:solidFill>
              </a:rPr>
              <a:t>known biological agents available for the mustards, primarily because of their close relationship with other economically important mustard crops</a:t>
            </a:r>
            <a:r>
              <a:rPr lang="en-US" sz="2800" dirty="0" smtClean="0">
                <a:solidFill>
                  <a:prstClr val="black"/>
                </a:solidFill>
              </a:rPr>
              <a:t>.  </a:t>
            </a:r>
          </a:p>
          <a:p>
            <a:pPr>
              <a:buFont typeface="Wingdings" panose="05000000000000000000" pitchFamily="2" charset="2"/>
              <a:buChar char="§"/>
            </a:pPr>
            <a:r>
              <a:rPr lang="en-US" sz="2800" dirty="0" smtClean="0">
                <a:solidFill>
                  <a:prstClr val="black"/>
                </a:solidFill>
              </a:rPr>
              <a:t>It is thought that some ground beetles may eat seeds lying on the soil surface.</a:t>
            </a:r>
            <a:endParaRPr lang="en-US" sz="2800" dirty="0">
              <a:solidFill>
                <a:prstClr val="black"/>
              </a:solidFill>
            </a:endParaRPr>
          </a:p>
          <a:p>
            <a:pPr marL="0" lvl="0" indent="0">
              <a:buNone/>
            </a:pPr>
            <a:endParaRPr lang="en-US" sz="2400" u="sng" dirty="0" smtClean="0"/>
          </a:p>
        </p:txBody>
      </p:sp>
      <p:sp>
        <p:nvSpPr>
          <p:cNvPr id="6" name="Rectangle 5"/>
          <p:cNvSpPr/>
          <p:nvPr/>
        </p:nvSpPr>
        <p:spPr>
          <a:xfrm rot="16200000">
            <a:off x="-603142" y="3035079"/>
            <a:ext cx="2891625" cy="923330"/>
          </a:xfrm>
          <a:prstGeom prst="rect">
            <a:avLst/>
          </a:prstGeom>
          <a:noFill/>
        </p:spPr>
        <p:txBody>
          <a:bodyPr wrap="none" lIns="91440" tIns="45720" rIns="91440" bIns="45720">
            <a:spAutoFit/>
          </a:bodyPr>
          <a:lstStyle/>
          <a:p>
            <a:pPr algn="ctr"/>
            <a:r>
              <a:rPr lang="en-US" sz="5400" b="1" dirty="0" smtClean="0">
                <a:ln w="19050">
                  <a:solidFill>
                    <a:schemeClr val="tx1"/>
                  </a:solidFill>
                  <a:prstDash val="solid"/>
                </a:ln>
                <a:solidFill>
                  <a:schemeClr val="bg1"/>
                </a:solidFill>
                <a:effectLst>
                  <a:outerShdw blurRad="41275" dist="20320" dir="1800000" algn="tl" rotWithShape="0">
                    <a:srgbClr val="000000">
                      <a:alpha val="40000"/>
                    </a:srgbClr>
                  </a:outerShdw>
                </a:effectLst>
              </a:rPr>
              <a:t>Mustards</a:t>
            </a:r>
            <a:endParaRPr lang="en-US" sz="5400" b="1" dirty="0">
              <a:ln w="19050">
                <a:solidFill>
                  <a:schemeClr val="tx1"/>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5583998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2192"/>
          <a:stretch/>
        </p:blipFill>
        <p:spPr>
          <a:xfrm>
            <a:off x="0" y="-8467"/>
            <a:ext cx="1628384" cy="6858000"/>
          </a:xfrm>
          <a:prstGeom prst="rect">
            <a:avLst/>
          </a:prstGeom>
        </p:spPr>
      </p:pic>
      <p:sp>
        <p:nvSpPr>
          <p:cNvPr id="7" name="Title 1"/>
          <p:cNvSpPr>
            <a:spLocks noGrp="1"/>
          </p:cNvSpPr>
          <p:nvPr>
            <p:ph type="title"/>
          </p:nvPr>
        </p:nvSpPr>
        <p:spPr>
          <a:xfrm>
            <a:off x="1628384" y="0"/>
            <a:ext cx="7515616" cy="1143000"/>
          </a:xfrm>
        </p:spPr>
        <p:txBody>
          <a:bodyPr/>
          <a:lstStyle/>
          <a:p>
            <a:r>
              <a:rPr lang="en-US" dirty="0"/>
              <a:t>Winter Annuals-Mustards</a:t>
            </a:r>
          </a:p>
        </p:txBody>
      </p:sp>
      <p:sp>
        <p:nvSpPr>
          <p:cNvPr id="5" name="TextBox 4"/>
          <p:cNvSpPr txBox="1"/>
          <p:nvPr/>
        </p:nvSpPr>
        <p:spPr>
          <a:xfrm>
            <a:off x="1628384" y="1143000"/>
            <a:ext cx="7515616" cy="5351209"/>
          </a:xfrm>
          <a:prstGeom prst="rect">
            <a:avLst/>
          </a:prstGeom>
          <a:noFill/>
        </p:spPr>
        <p:txBody>
          <a:bodyPr wrap="square" rtlCol="0">
            <a:spAutoFit/>
          </a:bodyPr>
          <a:lstStyle/>
          <a:p>
            <a:pPr>
              <a:lnSpc>
                <a:spcPct val="115000"/>
              </a:lnSpc>
              <a:spcAft>
                <a:spcPts val="1000"/>
              </a:spcAft>
            </a:pPr>
            <a:r>
              <a:rPr lang="en-US" sz="2800" b="1" u="sng" dirty="0">
                <a:ea typeface="Calibri"/>
                <a:cs typeface="Times New Roman"/>
              </a:rPr>
              <a:t>Chemical Method of Control (check label for specifics)</a:t>
            </a:r>
          </a:p>
          <a:p>
            <a:pPr marL="342900" marR="0" lvl="0" indent="-342900">
              <a:spcBef>
                <a:spcPts val="0"/>
              </a:spcBef>
              <a:buFont typeface="Wingdings" panose="05000000000000000000" pitchFamily="2" charset="2"/>
              <a:buChar char="§"/>
            </a:pPr>
            <a:r>
              <a:rPr lang="en-US" sz="2000" b="1" dirty="0" smtClean="0">
                <a:ea typeface="Calibri"/>
                <a:cs typeface="Times New Roman"/>
              </a:rPr>
              <a:t>Mustards have a unique tolerance to numerous herbicides used in controlling noxious weeds.  </a:t>
            </a:r>
            <a:r>
              <a:rPr lang="en-US" sz="2000" dirty="0" smtClean="0">
                <a:ea typeface="Calibri"/>
                <a:cs typeface="Times New Roman"/>
              </a:rPr>
              <a:t>The most effective herbicides for controlling annual mustards </a:t>
            </a:r>
            <a:r>
              <a:rPr lang="en-US" sz="2000" dirty="0">
                <a:ea typeface="Calibri"/>
                <a:cs typeface="Times New Roman"/>
              </a:rPr>
              <a:t>are </a:t>
            </a:r>
            <a:r>
              <a:rPr lang="en-US" sz="2000" dirty="0" err="1">
                <a:ea typeface="Calibri"/>
                <a:cs typeface="Times New Roman"/>
              </a:rPr>
              <a:t>Metsulfuron</a:t>
            </a:r>
            <a:r>
              <a:rPr lang="en-US" sz="2000" dirty="0">
                <a:ea typeface="Calibri"/>
                <a:cs typeface="Times New Roman"/>
              </a:rPr>
              <a:t> (</a:t>
            </a:r>
            <a:r>
              <a:rPr lang="en-US" sz="2000" dirty="0" smtClean="0">
                <a:ea typeface="Calibri"/>
                <a:cs typeface="Times New Roman"/>
              </a:rPr>
              <a:t>Escort), Imazapic (Plateau/Panoramic), </a:t>
            </a:r>
            <a:r>
              <a:rPr lang="en-US" sz="2000" dirty="0" err="1" smtClean="0">
                <a:ea typeface="Calibri"/>
                <a:cs typeface="Times New Roman"/>
              </a:rPr>
              <a:t>Rimsulfuron</a:t>
            </a:r>
            <a:r>
              <a:rPr lang="en-US" sz="2000" dirty="0" smtClean="0">
                <a:ea typeface="Calibri"/>
                <a:cs typeface="Times New Roman"/>
              </a:rPr>
              <a:t> (Matrix) and Chlorsulfuron </a:t>
            </a:r>
            <a:r>
              <a:rPr lang="en-US" sz="2000" dirty="0">
                <a:ea typeface="Calibri"/>
                <a:cs typeface="Times New Roman"/>
              </a:rPr>
              <a:t>(</a:t>
            </a:r>
            <a:r>
              <a:rPr lang="en-US" sz="2000" dirty="0" err="1" smtClean="0">
                <a:ea typeface="Calibri"/>
                <a:cs typeface="Times New Roman"/>
              </a:rPr>
              <a:t>Telar</a:t>
            </a:r>
            <a:r>
              <a:rPr lang="en-US" sz="2000" dirty="0" smtClean="0">
                <a:ea typeface="Calibri"/>
                <a:cs typeface="Times New Roman"/>
              </a:rPr>
              <a:t>).</a:t>
            </a:r>
          </a:p>
          <a:p>
            <a:pPr marL="800100" lvl="1" indent="-342900">
              <a:buFont typeface="Wingdings" panose="05000000000000000000" pitchFamily="2" charset="2"/>
              <a:buChar char="§"/>
            </a:pPr>
            <a:r>
              <a:rPr lang="en-US" sz="2000" dirty="0" smtClean="0">
                <a:ea typeface="Calibri"/>
                <a:cs typeface="Times New Roman"/>
              </a:rPr>
              <a:t>Apply at post emergence, from rosette to bud stage, when the small plants are actively growing.  </a:t>
            </a:r>
          </a:p>
          <a:p>
            <a:pPr marL="800100" lvl="1" indent="-342900">
              <a:buFont typeface="Wingdings" panose="05000000000000000000" pitchFamily="2" charset="2"/>
              <a:buChar char="§"/>
            </a:pPr>
            <a:r>
              <a:rPr lang="en-US" sz="2000" dirty="0" smtClean="0">
                <a:ea typeface="Calibri"/>
                <a:cs typeface="Times New Roman"/>
              </a:rPr>
              <a:t>Chlorsulfuron, Imazapic, </a:t>
            </a:r>
            <a:r>
              <a:rPr lang="en-US" sz="2000" dirty="0" err="1" smtClean="0">
                <a:ea typeface="Calibri"/>
                <a:cs typeface="Times New Roman"/>
              </a:rPr>
              <a:t>Rimsulfuron</a:t>
            </a:r>
            <a:r>
              <a:rPr lang="en-US" sz="2000" dirty="0" smtClean="0">
                <a:ea typeface="Calibri"/>
                <a:cs typeface="Times New Roman"/>
              </a:rPr>
              <a:t> can also be applied as a pre-emergent</a:t>
            </a:r>
            <a:r>
              <a:rPr lang="en-US" sz="2000" dirty="0">
                <a:ea typeface="Calibri"/>
                <a:cs typeface="Times New Roman"/>
              </a:rPr>
              <a:t>. Control methods should be used before mid-April at the very latest.</a:t>
            </a:r>
            <a:endParaRPr lang="en-US" sz="2000" dirty="0" smtClean="0">
              <a:ea typeface="Calibri"/>
              <a:cs typeface="Times New Roman"/>
            </a:endParaRPr>
          </a:p>
          <a:p>
            <a:pPr marL="800100" lvl="1" indent="-342900">
              <a:lnSpc>
                <a:spcPct val="115000"/>
              </a:lnSpc>
              <a:spcAft>
                <a:spcPts val="1000"/>
              </a:spcAft>
              <a:buFont typeface="Wingdings" panose="05000000000000000000" pitchFamily="2" charset="2"/>
              <a:buChar char="§"/>
            </a:pPr>
            <a:r>
              <a:rPr lang="en-US" sz="2000" dirty="0">
                <a:ea typeface="Calibri"/>
                <a:cs typeface="Times New Roman"/>
              </a:rPr>
              <a:t>The use of a non-ionic or nonionic/anionic surfactant or crop or vegetable oil approved for agricultural uses at the label rates will usually result in better weed </a:t>
            </a:r>
            <a:r>
              <a:rPr lang="en-US" sz="2000" dirty="0" smtClean="0">
                <a:ea typeface="Calibri"/>
                <a:cs typeface="Times New Roman"/>
              </a:rPr>
              <a:t>control.</a:t>
            </a:r>
            <a:endParaRPr lang="en-US" sz="2000" dirty="0">
              <a:ea typeface="Calibri"/>
              <a:cs typeface="Times New Roman"/>
            </a:endParaRPr>
          </a:p>
        </p:txBody>
      </p:sp>
      <p:sp>
        <p:nvSpPr>
          <p:cNvPr id="6" name="Rectangle 5"/>
          <p:cNvSpPr/>
          <p:nvPr/>
        </p:nvSpPr>
        <p:spPr>
          <a:xfrm rot="16200000">
            <a:off x="-603146" y="2990903"/>
            <a:ext cx="2891625" cy="923330"/>
          </a:xfrm>
          <a:prstGeom prst="rect">
            <a:avLst/>
          </a:prstGeom>
          <a:noFill/>
        </p:spPr>
        <p:txBody>
          <a:bodyPr wrap="none" lIns="91440" tIns="45720" rIns="91440" bIns="45720">
            <a:spAutoFit/>
          </a:bodyPr>
          <a:lstStyle/>
          <a:p>
            <a:pPr algn="ctr"/>
            <a:r>
              <a:rPr lang="en-US" sz="5400" b="1" dirty="0" smtClean="0">
                <a:ln w="19050">
                  <a:solidFill>
                    <a:schemeClr val="tx1"/>
                  </a:solidFill>
                  <a:prstDash val="solid"/>
                </a:ln>
                <a:solidFill>
                  <a:schemeClr val="bg1"/>
                </a:solidFill>
                <a:effectLst>
                  <a:outerShdw blurRad="41275" dist="20320" dir="1800000" algn="tl" rotWithShape="0">
                    <a:srgbClr val="000000">
                      <a:alpha val="40000"/>
                    </a:srgbClr>
                  </a:outerShdw>
                </a:effectLst>
              </a:rPr>
              <a:t>Mustards</a:t>
            </a:r>
            <a:endParaRPr lang="en-US" sz="5400" b="1" dirty="0">
              <a:ln w="19050">
                <a:solidFill>
                  <a:schemeClr val="tx1"/>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919241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0" y="0"/>
            <a:ext cx="34290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u="sng" dirty="0" smtClean="0"/>
              <a:t>Introduction</a:t>
            </a:r>
            <a:endParaRPr lang="en-US" sz="4800" u="sng" dirty="0"/>
          </a:p>
        </p:txBody>
      </p:sp>
      <p:sp>
        <p:nvSpPr>
          <p:cNvPr id="7" name="TextBox 6"/>
          <p:cNvSpPr txBox="1"/>
          <p:nvPr/>
        </p:nvSpPr>
        <p:spPr>
          <a:xfrm>
            <a:off x="2057400" y="1366897"/>
            <a:ext cx="6824597" cy="2554545"/>
          </a:xfrm>
          <a:prstGeom prst="rect">
            <a:avLst/>
          </a:prstGeom>
          <a:noFill/>
        </p:spPr>
        <p:txBody>
          <a:bodyPr wrap="square" rtlCol="0">
            <a:spAutoFit/>
          </a:bodyPr>
          <a:lstStyle/>
          <a:p>
            <a:pPr algn="ctr"/>
            <a:r>
              <a:rPr lang="en-US" sz="3200" dirty="0" smtClean="0"/>
              <a:t>Rick Romano –</a:t>
            </a:r>
          </a:p>
          <a:p>
            <a:pPr algn="ctr"/>
            <a:r>
              <a:rPr lang="en-US" sz="3200" dirty="0" smtClean="0"/>
              <a:t>District Conservationist</a:t>
            </a:r>
          </a:p>
          <a:p>
            <a:pPr algn="ctr"/>
            <a:r>
              <a:rPr lang="en-US" sz="3200" dirty="0" smtClean="0"/>
              <a:t>Natural Resources Conservation Service</a:t>
            </a:r>
          </a:p>
          <a:p>
            <a:pPr algn="ctr"/>
            <a:r>
              <a:rPr lang="en-US" sz="3200" dirty="0" smtClean="0"/>
              <a:t>Canon City Field Office</a:t>
            </a:r>
          </a:p>
          <a:p>
            <a:pPr algn="ctr"/>
            <a:r>
              <a:rPr lang="en-US" sz="3200" dirty="0" smtClean="0"/>
              <a:t>Silver Cliff Field Office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4572000"/>
            <a:ext cx="4059023" cy="1233993"/>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r="82192"/>
          <a:stretch/>
        </p:blipFill>
        <p:spPr>
          <a:xfrm>
            <a:off x="0" y="0"/>
            <a:ext cx="1628384" cy="6858000"/>
          </a:xfrm>
          <a:prstGeom prst="rect">
            <a:avLst/>
          </a:prstGeom>
        </p:spPr>
      </p:pic>
    </p:spTree>
    <p:extLst>
      <p:ext uri="{BB962C8B-B14F-4D97-AF65-F5344CB8AC3E}">
        <p14:creationId xmlns:p14="http://schemas.microsoft.com/office/powerpoint/2010/main" val="971356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2192"/>
          <a:stretch/>
        </p:blipFill>
        <p:spPr>
          <a:xfrm>
            <a:off x="0" y="0"/>
            <a:ext cx="1628384" cy="6858000"/>
          </a:xfrm>
          <a:prstGeom prst="rect">
            <a:avLst/>
          </a:prstGeom>
        </p:spPr>
      </p:pic>
      <p:sp>
        <p:nvSpPr>
          <p:cNvPr id="7" name="Title 1"/>
          <p:cNvSpPr>
            <a:spLocks noGrp="1"/>
          </p:cNvSpPr>
          <p:nvPr>
            <p:ph type="title"/>
          </p:nvPr>
        </p:nvSpPr>
        <p:spPr>
          <a:xfrm>
            <a:off x="1628384" y="0"/>
            <a:ext cx="7515616" cy="1143000"/>
          </a:xfrm>
        </p:spPr>
        <p:txBody>
          <a:bodyPr>
            <a:normAutofit fontScale="90000"/>
          </a:bodyPr>
          <a:lstStyle/>
          <a:p>
            <a:r>
              <a:rPr lang="en-US" dirty="0"/>
              <a:t>Winter Annuals-Medusahead Rye</a:t>
            </a:r>
          </a:p>
        </p:txBody>
      </p:sp>
      <p:sp>
        <p:nvSpPr>
          <p:cNvPr id="5" name="Content Placeholder 2"/>
          <p:cNvSpPr>
            <a:spLocks noGrp="1"/>
          </p:cNvSpPr>
          <p:nvPr>
            <p:ph idx="1"/>
          </p:nvPr>
        </p:nvSpPr>
        <p:spPr>
          <a:xfrm>
            <a:off x="1628384" y="1219200"/>
            <a:ext cx="7515616" cy="5257800"/>
          </a:xfrm>
        </p:spPr>
        <p:txBody>
          <a:bodyPr>
            <a:normAutofit/>
          </a:bodyPr>
          <a:lstStyle/>
          <a:p>
            <a:pPr marL="0" lvl="0" indent="0">
              <a:buNone/>
            </a:pPr>
            <a:r>
              <a:rPr lang="en-US" b="1" u="sng" dirty="0" smtClean="0"/>
              <a:t>Cultural Methods of Control </a:t>
            </a:r>
            <a:endParaRPr lang="en-US" sz="1800" u="sng" dirty="0"/>
          </a:p>
          <a:p>
            <a:pPr marL="365760" indent="-365760">
              <a:spcBef>
                <a:spcPts val="0"/>
              </a:spcBef>
              <a:spcAft>
                <a:spcPts val="600"/>
              </a:spcAft>
              <a:buFont typeface="Wingdings" panose="05000000000000000000" pitchFamily="2" charset="2"/>
              <a:buChar char="§"/>
            </a:pPr>
            <a:r>
              <a:rPr lang="en-US" sz="2400" dirty="0" smtClean="0"/>
              <a:t>Wild mustards can be palatable to livestock, but if eaten in excess can cause gastric distress or death.  Grazing is not an effective control method.</a:t>
            </a:r>
          </a:p>
          <a:p>
            <a:pPr marL="365760" indent="-365760">
              <a:spcBef>
                <a:spcPts val="0"/>
              </a:spcBef>
              <a:spcAft>
                <a:spcPts val="600"/>
              </a:spcAft>
              <a:buFont typeface="Wingdings" panose="05000000000000000000" pitchFamily="2" charset="2"/>
              <a:buChar char="§"/>
            </a:pPr>
            <a:r>
              <a:rPr lang="en-US" sz="2400" b="1" dirty="0"/>
              <a:t>Pastures need to be properly maintained, watered, fertilized, and aerated </a:t>
            </a:r>
            <a:r>
              <a:rPr lang="en-US" sz="2400" b="1" dirty="0" smtClean="0"/>
              <a:t>to </a:t>
            </a:r>
            <a:r>
              <a:rPr lang="en-US" sz="2400" b="1" dirty="0"/>
              <a:t>maintain vigor.</a:t>
            </a:r>
            <a:r>
              <a:rPr lang="en-US" sz="2400" dirty="0"/>
              <a:t> </a:t>
            </a:r>
            <a:endParaRPr lang="en-US" sz="2400" dirty="0" smtClean="0"/>
          </a:p>
          <a:p>
            <a:pPr marL="365760" indent="-365760">
              <a:spcBef>
                <a:spcPts val="0"/>
              </a:spcBef>
              <a:spcAft>
                <a:spcPts val="600"/>
              </a:spcAft>
              <a:buFont typeface="Wingdings" panose="05000000000000000000" pitchFamily="2" charset="2"/>
              <a:buChar char="§"/>
            </a:pPr>
            <a:r>
              <a:rPr lang="en-US" sz="2400" dirty="0" smtClean="0"/>
              <a:t>Burning is not an effective control method, as the plants remain succulent into the seeding stage and they produce too early in the season to use broad scale fire. </a:t>
            </a:r>
          </a:p>
          <a:p>
            <a:pPr marL="765810" lvl="1" indent="-365760">
              <a:spcBef>
                <a:spcPts val="0"/>
              </a:spcBef>
              <a:spcAft>
                <a:spcPts val="600"/>
              </a:spcAft>
              <a:buFont typeface="Wingdings" panose="05000000000000000000" pitchFamily="2" charset="2"/>
              <a:buChar char="§"/>
            </a:pPr>
            <a:r>
              <a:rPr lang="en-US" sz="2000" dirty="0" smtClean="0"/>
              <a:t> Flaming can be used to control young plants.</a:t>
            </a:r>
            <a:endParaRPr lang="en-US" sz="2000" dirty="0"/>
          </a:p>
        </p:txBody>
      </p:sp>
      <p:sp>
        <p:nvSpPr>
          <p:cNvPr id="6" name="Rectangle 5"/>
          <p:cNvSpPr/>
          <p:nvPr/>
        </p:nvSpPr>
        <p:spPr>
          <a:xfrm rot="16200000">
            <a:off x="-603142" y="3035079"/>
            <a:ext cx="2891625" cy="923330"/>
          </a:xfrm>
          <a:prstGeom prst="rect">
            <a:avLst/>
          </a:prstGeom>
          <a:noFill/>
        </p:spPr>
        <p:txBody>
          <a:bodyPr wrap="none" lIns="91440" tIns="45720" rIns="91440" bIns="45720">
            <a:spAutoFit/>
          </a:bodyPr>
          <a:lstStyle/>
          <a:p>
            <a:pPr algn="ctr"/>
            <a:r>
              <a:rPr lang="en-US" sz="5400" b="1" dirty="0" smtClean="0">
                <a:ln w="19050">
                  <a:solidFill>
                    <a:schemeClr val="tx1"/>
                  </a:solidFill>
                  <a:prstDash val="solid"/>
                </a:ln>
                <a:solidFill>
                  <a:schemeClr val="bg1"/>
                </a:solidFill>
                <a:effectLst>
                  <a:outerShdw blurRad="41275" dist="20320" dir="1800000" algn="tl" rotWithShape="0">
                    <a:srgbClr val="000000">
                      <a:alpha val="40000"/>
                    </a:srgbClr>
                  </a:outerShdw>
                </a:effectLst>
              </a:rPr>
              <a:t>Mustards</a:t>
            </a:r>
            <a:endParaRPr lang="en-US" sz="5400" b="1" dirty="0">
              <a:ln w="19050">
                <a:solidFill>
                  <a:schemeClr val="tx1"/>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224626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2192"/>
          <a:stretch/>
        </p:blipFill>
        <p:spPr>
          <a:xfrm>
            <a:off x="0" y="-8467"/>
            <a:ext cx="1628384" cy="6858000"/>
          </a:xfrm>
          <a:prstGeom prst="rect">
            <a:avLst/>
          </a:prstGeom>
        </p:spPr>
      </p:pic>
      <p:sp>
        <p:nvSpPr>
          <p:cNvPr id="7" name="Title 1"/>
          <p:cNvSpPr>
            <a:spLocks noGrp="1"/>
          </p:cNvSpPr>
          <p:nvPr>
            <p:ph type="title"/>
          </p:nvPr>
        </p:nvSpPr>
        <p:spPr>
          <a:xfrm>
            <a:off x="1628384" y="0"/>
            <a:ext cx="7515616" cy="1143000"/>
          </a:xfrm>
        </p:spPr>
        <p:txBody>
          <a:bodyPr/>
          <a:lstStyle/>
          <a:p>
            <a:r>
              <a:rPr lang="en-US" dirty="0"/>
              <a:t>Winter Annuals-Mustards</a:t>
            </a:r>
          </a:p>
        </p:txBody>
      </p:sp>
      <p:sp>
        <p:nvSpPr>
          <p:cNvPr id="5" name="TextBox 4"/>
          <p:cNvSpPr txBox="1"/>
          <p:nvPr/>
        </p:nvSpPr>
        <p:spPr>
          <a:xfrm>
            <a:off x="1628384" y="1143000"/>
            <a:ext cx="7515616" cy="3372205"/>
          </a:xfrm>
          <a:prstGeom prst="rect">
            <a:avLst/>
          </a:prstGeom>
          <a:noFill/>
        </p:spPr>
        <p:txBody>
          <a:bodyPr wrap="square" rtlCol="0">
            <a:spAutoFit/>
          </a:bodyPr>
          <a:lstStyle/>
          <a:p>
            <a:pPr>
              <a:lnSpc>
                <a:spcPct val="115000"/>
              </a:lnSpc>
              <a:spcAft>
                <a:spcPts val="1000"/>
              </a:spcAft>
            </a:pPr>
            <a:r>
              <a:rPr lang="en-US" sz="3200" b="1" u="sng" dirty="0">
                <a:ea typeface="Calibri"/>
                <a:cs typeface="Times New Roman"/>
              </a:rPr>
              <a:t>Mechanical </a:t>
            </a:r>
            <a:r>
              <a:rPr lang="en-US" sz="3200" b="1" u="sng" dirty="0" smtClean="0">
                <a:ea typeface="Calibri"/>
                <a:cs typeface="Times New Roman"/>
              </a:rPr>
              <a:t>Methods </a:t>
            </a:r>
            <a:r>
              <a:rPr lang="en-US" sz="3200" b="1" u="sng" dirty="0">
                <a:ea typeface="Calibri"/>
                <a:cs typeface="Times New Roman"/>
              </a:rPr>
              <a:t>of Control</a:t>
            </a:r>
          </a:p>
          <a:p>
            <a:pPr marL="342900" indent="-342900">
              <a:buFont typeface="Arial" panose="020B0604020202020204" pitchFamily="34" charset="0"/>
              <a:buChar char="•"/>
            </a:pPr>
            <a:r>
              <a:rPr lang="en-US" sz="2400" dirty="0" smtClean="0">
                <a:ea typeface="Calibri"/>
                <a:cs typeface="Times New Roman"/>
              </a:rPr>
              <a:t>Manual removal or cultivation before seeds develop can control populations.  </a:t>
            </a:r>
          </a:p>
          <a:p>
            <a:pPr marL="342900" indent="-342900">
              <a:buFont typeface="Arial" panose="020B0604020202020204" pitchFamily="34" charset="0"/>
              <a:buChar char="•"/>
            </a:pPr>
            <a:r>
              <a:rPr lang="en-US" sz="2400" dirty="0" smtClean="0">
                <a:ea typeface="Calibri"/>
                <a:cs typeface="Times New Roman"/>
              </a:rPr>
              <a:t>Physical removal is easiest during the seedling stage.</a:t>
            </a:r>
          </a:p>
          <a:p>
            <a:pPr marL="342900" indent="-342900">
              <a:buFont typeface="Arial" panose="020B0604020202020204" pitchFamily="34" charset="0"/>
              <a:buChar char="•"/>
            </a:pPr>
            <a:r>
              <a:rPr lang="en-US" sz="2400" dirty="0" smtClean="0">
                <a:ea typeface="Calibri"/>
                <a:cs typeface="Times New Roman"/>
              </a:rPr>
              <a:t>Control methods implemented over a period of years will eventually exhaust the seedbank.  </a:t>
            </a:r>
          </a:p>
          <a:p>
            <a:pPr marL="342900" indent="-342900">
              <a:buFont typeface="Arial" panose="020B0604020202020204" pitchFamily="34" charset="0"/>
              <a:buChar char="•"/>
            </a:pPr>
            <a:r>
              <a:rPr lang="en-US" sz="2400" dirty="0" smtClean="0">
                <a:ea typeface="Calibri"/>
                <a:cs typeface="Times New Roman"/>
              </a:rPr>
              <a:t>Mowing during the bud to bloom stage can help suppress seed production. </a:t>
            </a:r>
            <a:endParaRPr lang="en-US" sz="2400" dirty="0"/>
          </a:p>
        </p:txBody>
      </p:sp>
      <p:sp>
        <p:nvSpPr>
          <p:cNvPr id="6" name="Rectangle 5"/>
          <p:cNvSpPr/>
          <p:nvPr/>
        </p:nvSpPr>
        <p:spPr>
          <a:xfrm rot="16200000">
            <a:off x="-603146" y="2990903"/>
            <a:ext cx="2891625" cy="923330"/>
          </a:xfrm>
          <a:prstGeom prst="rect">
            <a:avLst/>
          </a:prstGeom>
          <a:noFill/>
        </p:spPr>
        <p:txBody>
          <a:bodyPr wrap="none" lIns="91440" tIns="45720" rIns="91440" bIns="45720">
            <a:spAutoFit/>
          </a:bodyPr>
          <a:lstStyle/>
          <a:p>
            <a:pPr algn="ctr"/>
            <a:r>
              <a:rPr lang="en-US" sz="5400" b="1" dirty="0" smtClean="0">
                <a:ln w="19050">
                  <a:solidFill>
                    <a:schemeClr val="tx1"/>
                  </a:solidFill>
                  <a:prstDash val="solid"/>
                </a:ln>
                <a:solidFill>
                  <a:schemeClr val="bg1"/>
                </a:solidFill>
                <a:effectLst>
                  <a:outerShdw blurRad="41275" dist="20320" dir="1800000" algn="tl" rotWithShape="0">
                    <a:srgbClr val="000000">
                      <a:alpha val="40000"/>
                    </a:srgbClr>
                  </a:outerShdw>
                </a:effectLst>
              </a:rPr>
              <a:t>Mustards</a:t>
            </a:r>
            <a:endParaRPr lang="en-US" sz="5400" b="1" dirty="0">
              <a:ln w="19050">
                <a:solidFill>
                  <a:schemeClr val="tx1"/>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6313036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03123" y="3977830"/>
            <a:ext cx="6112702" cy="2880170"/>
          </a:xfrm>
        </p:spPr>
        <p:txBody>
          <a:bodyPr>
            <a:normAutofit lnSpcReduction="10000"/>
          </a:bodyPr>
          <a:lstStyle/>
          <a:p>
            <a:r>
              <a:rPr lang="en-US" sz="4000" b="1" dirty="0" smtClean="0">
                <a:solidFill>
                  <a:schemeClr val="tx1"/>
                </a:solidFill>
              </a:rPr>
              <a:t>The end….</a:t>
            </a:r>
          </a:p>
          <a:p>
            <a:r>
              <a:rPr lang="en-US" sz="4000" b="1" dirty="0" smtClean="0">
                <a:solidFill>
                  <a:schemeClr val="tx1"/>
                </a:solidFill>
              </a:rPr>
              <a:t>Or is it?</a:t>
            </a:r>
          </a:p>
          <a:p>
            <a:endParaRPr lang="en-US" sz="4000" b="1" dirty="0" smtClean="0">
              <a:solidFill>
                <a:schemeClr val="tx1"/>
              </a:solidFill>
            </a:endParaRPr>
          </a:p>
          <a:p>
            <a:r>
              <a:rPr lang="en-US" sz="1800" b="1" i="1" dirty="0">
                <a:solidFill>
                  <a:schemeClr val="tx2">
                    <a:lumMod val="60000"/>
                    <a:lumOff val="40000"/>
                  </a:schemeClr>
                </a:solidFill>
              </a:rPr>
              <a:t>The use of trade names in this presentation does not imply endorsement of the product named or imply criticism of products not named.</a:t>
            </a:r>
          </a:p>
        </p:txBody>
      </p:sp>
      <p:sp>
        <p:nvSpPr>
          <p:cNvPr id="5" name="Title 1"/>
          <p:cNvSpPr txBox="1">
            <a:spLocks/>
          </p:cNvSpPr>
          <p:nvPr/>
        </p:nvSpPr>
        <p:spPr>
          <a:xfrm>
            <a:off x="685800" y="2286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UACWMA Annual Meeting</a:t>
            </a:r>
          </a:p>
          <a:p>
            <a:r>
              <a:rPr lang="en-US" sz="2400" b="1" dirty="0" smtClean="0"/>
              <a:t>Nov. 5, 2015</a:t>
            </a:r>
            <a:endParaRPr lang="en-US" sz="2400" b="1"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83562"/>
          <a:stretch/>
        </p:blipFill>
        <p:spPr>
          <a:xfrm>
            <a:off x="0" y="0"/>
            <a:ext cx="1503123" cy="685800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3288"/>
          <a:stretch/>
        </p:blipFill>
        <p:spPr>
          <a:xfrm>
            <a:off x="7615825" y="0"/>
            <a:ext cx="1528175" cy="6858000"/>
          </a:xfrm>
          <a:prstGeom prst="rect">
            <a:avLst/>
          </a:prstGeom>
        </p:spPr>
      </p:pic>
      <p:sp>
        <p:nvSpPr>
          <p:cNvPr id="9" name="Rectangle 8"/>
          <p:cNvSpPr/>
          <p:nvPr/>
        </p:nvSpPr>
        <p:spPr>
          <a:xfrm>
            <a:off x="1600200" y="1597068"/>
            <a:ext cx="6015625" cy="1938992"/>
          </a:xfrm>
          <a:prstGeom prst="rect">
            <a:avLst/>
          </a:prstGeom>
          <a:noFill/>
        </p:spPr>
        <p:txBody>
          <a:bodyPr wrap="square" lIns="91440" tIns="45720" rIns="91440" bIns="45720">
            <a:spAutoFit/>
          </a:bodyPr>
          <a:lstStyle/>
          <a:p>
            <a:pPr algn="ctr"/>
            <a:r>
              <a:rPr lang="en-US" sz="6000" b="1" cap="none" spc="0" dirty="0" smtClean="0">
                <a:ln w="31750">
                  <a:solidFill>
                    <a:schemeClr val="tx1"/>
                  </a:solidFill>
                  <a:prstDash val="solid"/>
                </a:ln>
                <a:solidFill>
                  <a:srgbClr val="92D050"/>
                </a:solidFill>
                <a:effectLst>
                  <a:outerShdw blurRad="41275" dist="20320" dir="1800000" algn="tl" rotWithShape="0">
                    <a:srgbClr val="000000">
                      <a:alpha val="40000"/>
                    </a:srgbClr>
                  </a:outerShdw>
                </a:effectLst>
              </a:rPr>
              <a:t>Winter </a:t>
            </a:r>
          </a:p>
          <a:p>
            <a:pPr algn="ctr"/>
            <a:r>
              <a:rPr lang="en-US" sz="6000" b="1" cap="none" spc="0" dirty="0" smtClean="0">
                <a:ln w="31750">
                  <a:solidFill>
                    <a:schemeClr val="tx1"/>
                  </a:solidFill>
                  <a:prstDash val="solid"/>
                </a:ln>
                <a:solidFill>
                  <a:srgbClr val="92D050"/>
                </a:solidFill>
                <a:effectLst>
                  <a:outerShdw blurRad="41275" dist="20320" dir="1800000" algn="tl" rotWithShape="0">
                    <a:srgbClr val="000000">
                      <a:alpha val="40000"/>
                    </a:srgbClr>
                  </a:outerShdw>
                </a:effectLst>
              </a:rPr>
              <a:t>Annuals </a:t>
            </a:r>
          </a:p>
        </p:txBody>
      </p:sp>
    </p:spTree>
    <p:extLst>
      <p:ext uri="{BB962C8B-B14F-4D97-AF65-F5344CB8AC3E}">
        <p14:creationId xmlns:p14="http://schemas.microsoft.com/office/powerpoint/2010/main" val="1408191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6998" y="1162396"/>
            <a:ext cx="7517001" cy="5695604"/>
          </a:xfrm>
        </p:spPr>
        <p:txBody>
          <a:bodyPr>
            <a:normAutofit fontScale="92500"/>
          </a:bodyPr>
          <a:lstStyle/>
          <a:p>
            <a:pPr marL="0" indent="0" algn="ctr">
              <a:buNone/>
            </a:pPr>
            <a:r>
              <a:rPr lang="en-US" sz="3000" b="1" u="sng" dirty="0" smtClean="0"/>
              <a:t>Control Methods</a:t>
            </a:r>
          </a:p>
          <a:p>
            <a:pPr marL="0" indent="0" algn="ctr">
              <a:buNone/>
            </a:pPr>
            <a:endParaRPr lang="en-US" sz="3000" b="1" u="sng" dirty="0" smtClean="0"/>
          </a:p>
          <a:p>
            <a:pPr algn="ctr"/>
            <a:r>
              <a:rPr lang="en-US" sz="3000" b="1" u="sng" dirty="0" smtClean="0"/>
              <a:t>Biological</a:t>
            </a:r>
            <a:r>
              <a:rPr lang="en-US" sz="3000" dirty="0" smtClean="0"/>
              <a:t> – Like the </a:t>
            </a:r>
            <a:r>
              <a:rPr lang="en-US" sz="3000" dirty="0" err="1" smtClean="0"/>
              <a:t>Diorhabda</a:t>
            </a:r>
            <a:r>
              <a:rPr lang="en-US" sz="3000" dirty="0" smtClean="0"/>
              <a:t> Beetle on tamarisk.</a:t>
            </a:r>
          </a:p>
          <a:p>
            <a:pPr algn="ctr"/>
            <a:r>
              <a:rPr lang="en-US" sz="3000" b="1" u="sng" dirty="0" smtClean="0"/>
              <a:t>Chemical</a:t>
            </a:r>
            <a:r>
              <a:rPr lang="en-US" sz="3000" dirty="0" smtClean="0"/>
              <a:t> – Most common method</a:t>
            </a:r>
            <a:r>
              <a:rPr lang="en-US" sz="3000" dirty="0"/>
              <a:t>-</a:t>
            </a:r>
            <a:r>
              <a:rPr lang="en-US" sz="3000" dirty="0" smtClean="0"/>
              <a:t> using herbicides and surfactants as applicable.</a:t>
            </a:r>
          </a:p>
          <a:p>
            <a:pPr marL="0" indent="0" algn="ctr">
              <a:buNone/>
            </a:pPr>
            <a:r>
              <a:rPr lang="en-US" sz="3000" b="1" i="1" dirty="0" smtClean="0">
                <a:solidFill>
                  <a:srgbClr val="FF0000"/>
                </a:solidFill>
              </a:rPr>
              <a:t>**ALWAYS READ THE LABEL. </a:t>
            </a:r>
            <a:r>
              <a:rPr lang="en-US" sz="3000" i="1" dirty="0" smtClean="0">
                <a:solidFill>
                  <a:srgbClr val="FF0000"/>
                </a:solidFill>
              </a:rPr>
              <a:t>The label is the law.  </a:t>
            </a:r>
          </a:p>
          <a:p>
            <a:pPr algn="ctr"/>
            <a:r>
              <a:rPr lang="en-US" sz="3000" b="1" u="sng" dirty="0" smtClean="0"/>
              <a:t>Cultura</a:t>
            </a:r>
            <a:r>
              <a:rPr lang="en-US" sz="3000" u="sng" dirty="0" smtClean="0"/>
              <a:t>l</a:t>
            </a:r>
            <a:r>
              <a:rPr lang="en-US" sz="3000" dirty="0" smtClean="0"/>
              <a:t> – Includes reseeding, irrigation water management and nutrient management.</a:t>
            </a:r>
          </a:p>
          <a:p>
            <a:pPr algn="ctr"/>
            <a:r>
              <a:rPr lang="en-US" sz="3000" b="1" u="sng" dirty="0" smtClean="0"/>
              <a:t>Mechanical</a:t>
            </a:r>
            <a:r>
              <a:rPr lang="en-US" sz="3000" dirty="0" smtClean="0"/>
              <a:t> – </a:t>
            </a:r>
            <a:r>
              <a:rPr lang="en-US" sz="3000" dirty="0"/>
              <a:t>I</a:t>
            </a:r>
            <a:r>
              <a:rPr lang="en-US" sz="3000" dirty="0" smtClean="0"/>
              <a:t>ncludes tillage, fire, hand-pulling.</a:t>
            </a:r>
          </a:p>
          <a:p>
            <a:pPr marL="0" indent="0">
              <a:buNone/>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2192"/>
          <a:stretch/>
        </p:blipFill>
        <p:spPr>
          <a:xfrm>
            <a:off x="0" y="0"/>
            <a:ext cx="1628384" cy="6858000"/>
          </a:xfrm>
          <a:prstGeom prst="rect">
            <a:avLst/>
          </a:prstGeom>
        </p:spPr>
      </p:pic>
      <p:sp>
        <p:nvSpPr>
          <p:cNvPr id="6" name="Title 1"/>
          <p:cNvSpPr>
            <a:spLocks noGrp="1"/>
          </p:cNvSpPr>
          <p:nvPr>
            <p:ph type="title"/>
          </p:nvPr>
        </p:nvSpPr>
        <p:spPr>
          <a:xfrm>
            <a:off x="1066800" y="0"/>
            <a:ext cx="8229600" cy="1143000"/>
          </a:xfrm>
        </p:spPr>
        <p:txBody>
          <a:bodyPr/>
          <a:lstStyle/>
          <a:p>
            <a:r>
              <a:rPr lang="en-US" dirty="0" smtClean="0"/>
              <a:t>Winter Annuals</a:t>
            </a:r>
            <a:endParaRPr lang="en-US" dirty="0"/>
          </a:p>
        </p:txBody>
      </p:sp>
    </p:spTree>
    <p:extLst>
      <p:ext uri="{BB962C8B-B14F-4D97-AF65-F5344CB8AC3E}">
        <p14:creationId xmlns:p14="http://schemas.microsoft.com/office/powerpoint/2010/main" val="2775080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2192"/>
          <a:stretch/>
        </p:blipFill>
        <p:spPr>
          <a:xfrm>
            <a:off x="0" y="0"/>
            <a:ext cx="1628384" cy="6858000"/>
          </a:xfrm>
          <a:prstGeom prst="rect">
            <a:avLst/>
          </a:prstGeom>
        </p:spPr>
      </p:pic>
      <p:sp>
        <p:nvSpPr>
          <p:cNvPr id="7" name="Title 1"/>
          <p:cNvSpPr>
            <a:spLocks noGrp="1"/>
          </p:cNvSpPr>
          <p:nvPr>
            <p:ph type="title"/>
          </p:nvPr>
        </p:nvSpPr>
        <p:spPr>
          <a:xfrm>
            <a:off x="1628384" y="0"/>
            <a:ext cx="7515616" cy="1143000"/>
          </a:xfrm>
        </p:spPr>
        <p:txBody>
          <a:bodyPr>
            <a:normAutofit fontScale="90000"/>
          </a:bodyPr>
          <a:lstStyle/>
          <a:p>
            <a:r>
              <a:rPr lang="en-US" dirty="0" smtClean="0"/>
              <a:t>Winter Annuals-Medusahead Rye</a:t>
            </a:r>
            <a:endParaRPr lang="en-US" dirty="0"/>
          </a:p>
        </p:txBody>
      </p:sp>
      <p:sp>
        <p:nvSpPr>
          <p:cNvPr id="8" name="Content Placeholder 2"/>
          <p:cNvSpPr>
            <a:spLocks noGrp="1"/>
          </p:cNvSpPr>
          <p:nvPr>
            <p:ph idx="1"/>
          </p:nvPr>
        </p:nvSpPr>
        <p:spPr>
          <a:xfrm>
            <a:off x="1704584" y="1066800"/>
            <a:ext cx="7439416" cy="5791200"/>
          </a:xfrm>
        </p:spPr>
        <p:txBody>
          <a:bodyPr>
            <a:normAutofit/>
          </a:bodyPr>
          <a:lstStyle/>
          <a:p>
            <a:r>
              <a:rPr lang="en-US" sz="3500" u="sng" dirty="0" smtClean="0"/>
              <a:t>Growth Characteristics</a:t>
            </a:r>
          </a:p>
          <a:p>
            <a:pPr lvl="1"/>
            <a:r>
              <a:rPr lang="en-US" sz="2400" b="1" dirty="0" smtClean="0">
                <a:ea typeface="Calibri"/>
                <a:cs typeface="Times New Roman"/>
              </a:rPr>
              <a:t>Winter annual grass.  Very similar to cheat grass. Germinates </a:t>
            </a:r>
            <a:r>
              <a:rPr lang="en-US" sz="2400" b="1" dirty="0">
                <a:ea typeface="Calibri"/>
                <a:cs typeface="Times New Roman"/>
              </a:rPr>
              <a:t>in the fall</a:t>
            </a:r>
            <a:r>
              <a:rPr lang="en-US" sz="2400" b="1" dirty="0" smtClean="0">
                <a:ea typeface="Calibri"/>
                <a:cs typeface="Times New Roman"/>
              </a:rPr>
              <a:t>.  Fire adapted species. </a:t>
            </a:r>
            <a:endParaRPr lang="en-US" sz="2400" b="1" dirty="0">
              <a:ea typeface="Calibri"/>
              <a:cs typeface="Times New Roman"/>
            </a:endParaRPr>
          </a:p>
          <a:p>
            <a:pPr lvl="1"/>
            <a:r>
              <a:rPr lang="en-US" sz="2400" b="1" dirty="0" smtClean="0"/>
              <a:t>Grows to 6-24 inches in height. </a:t>
            </a:r>
          </a:p>
          <a:p>
            <a:pPr lvl="1"/>
            <a:r>
              <a:rPr lang="en-US" sz="2400" b="1" dirty="0" smtClean="0"/>
              <a:t>Flower is a long awned spike. </a:t>
            </a:r>
          </a:p>
          <a:p>
            <a:pPr lvl="1"/>
            <a:r>
              <a:rPr lang="en-US" sz="2400" b="1" dirty="0" smtClean="0">
                <a:ea typeface="Calibri"/>
                <a:cs typeface="Times New Roman"/>
              </a:rPr>
              <a:t>Fibrous root system. </a:t>
            </a:r>
          </a:p>
          <a:p>
            <a:pPr lvl="1"/>
            <a:r>
              <a:rPr lang="en-US" sz="2400" b="1" dirty="0">
                <a:ea typeface="Calibri"/>
                <a:cs typeface="Times New Roman"/>
              </a:rPr>
              <a:t>Seeds mature quickly</a:t>
            </a:r>
            <a:r>
              <a:rPr lang="en-US" sz="2400" b="1" dirty="0" smtClean="0">
                <a:ea typeface="Calibri"/>
                <a:cs typeface="Times New Roman"/>
              </a:rPr>
              <a:t>.</a:t>
            </a:r>
          </a:p>
          <a:p>
            <a:pPr lvl="1"/>
            <a:r>
              <a:rPr lang="en-US" sz="2400" b="1" dirty="0" smtClean="0">
                <a:ea typeface="Calibri"/>
                <a:cs typeface="Times New Roman"/>
              </a:rPr>
              <a:t>Seed longevity is at least two years.</a:t>
            </a:r>
          </a:p>
          <a:p>
            <a:pPr lvl="1"/>
            <a:r>
              <a:rPr lang="en-US" sz="2400" b="1" dirty="0" smtClean="0">
                <a:ea typeface="Calibri"/>
                <a:cs typeface="Times New Roman"/>
              </a:rPr>
              <a:t>Grows in undisturbed sites and grasslands.</a:t>
            </a:r>
          </a:p>
          <a:p>
            <a:pPr lvl="1"/>
            <a:r>
              <a:rPr lang="en-US" sz="2400" b="1" dirty="0">
                <a:ea typeface="Calibri"/>
                <a:cs typeface="Times New Roman"/>
              </a:rPr>
              <a:t>Grows best on clay soils, where deep soil moisture is available late in the season. </a:t>
            </a:r>
          </a:p>
          <a:p>
            <a:pPr lvl="1"/>
            <a:endParaRPr lang="en-US" b="1" dirty="0" smtClean="0">
              <a:ea typeface="Calibri"/>
              <a:cs typeface="Times New Roman"/>
            </a:endParaRPr>
          </a:p>
        </p:txBody>
      </p:sp>
      <p:sp>
        <p:nvSpPr>
          <p:cNvPr id="6" name="Rectangle 5"/>
          <p:cNvSpPr/>
          <p:nvPr/>
        </p:nvSpPr>
        <p:spPr>
          <a:xfrm rot="16200000">
            <a:off x="-1727522" y="3035079"/>
            <a:ext cx="5140382" cy="923330"/>
          </a:xfrm>
          <a:prstGeom prst="rect">
            <a:avLst/>
          </a:prstGeom>
          <a:noFill/>
        </p:spPr>
        <p:txBody>
          <a:bodyPr wrap="none" lIns="91440" tIns="45720" rIns="91440" bIns="45720">
            <a:spAutoFit/>
          </a:bodyPr>
          <a:lstStyle/>
          <a:p>
            <a:pPr algn="ctr"/>
            <a:r>
              <a:rPr lang="en-US" sz="5400" b="1" dirty="0" smtClean="0">
                <a:ln w="19050">
                  <a:solidFill>
                    <a:schemeClr val="tx1"/>
                  </a:solidFill>
                  <a:prstDash val="solid"/>
                </a:ln>
                <a:solidFill>
                  <a:schemeClr val="bg1"/>
                </a:solidFill>
                <a:effectLst>
                  <a:outerShdw blurRad="41275" dist="20320" dir="1800000" algn="tl" rotWithShape="0">
                    <a:srgbClr val="000000">
                      <a:alpha val="40000"/>
                    </a:srgbClr>
                  </a:outerShdw>
                </a:effectLst>
              </a:rPr>
              <a:t>Medusahead Rye</a:t>
            </a:r>
            <a:endParaRPr lang="en-US" sz="5400" b="1" dirty="0">
              <a:ln w="19050">
                <a:solidFill>
                  <a:schemeClr val="tx1"/>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482853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2192"/>
          <a:stretch/>
        </p:blipFill>
        <p:spPr>
          <a:xfrm>
            <a:off x="0" y="0"/>
            <a:ext cx="1628384" cy="6858000"/>
          </a:xfrm>
          <a:prstGeom prst="rect">
            <a:avLst/>
          </a:prstGeom>
        </p:spPr>
      </p:pic>
      <p:sp>
        <p:nvSpPr>
          <p:cNvPr id="7" name="Title 1"/>
          <p:cNvSpPr>
            <a:spLocks noGrp="1"/>
          </p:cNvSpPr>
          <p:nvPr>
            <p:ph type="title"/>
          </p:nvPr>
        </p:nvSpPr>
        <p:spPr>
          <a:xfrm>
            <a:off x="1628384" y="0"/>
            <a:ext cx="7515616" cy="1143000"/>
          </a:xfrm>
        </p:spPr>
        <p:txBody>
          <a:bodyPr>
            <a:normAutofit fontScale="90000"/>
          </a:bodyPr>
          <a:lstStyle/>
          <a:p>
            <a:r>
              <a:rPr lang="en-US" dirty="0"/>
              <a:t>Winter Annuals-Medusahead Rye</a:t>
            </a:r>
          </a:p>
        </p:txBody>
      </p:sp>
      <p:sp>
        <p:nvSpPr>
          <p:cNvPr id="8" name="Content Placeholder 2"/>
          <p:cNvSpPr>
            <a:spLocks noGrp="1"/>
          </p:cNvSpPr>
          <p:nvPr>
            <p:ph idx="1"/>
          </p:nvPr>
        </p:nvSpPr>
        <p:spPr>
          <a:xfrm>
            <a:off x="1704584" y="1208314"/>
            <a:ext cx="7439416" cy="5649686"/>
          </a:xfrm>
        </p:spPr>
        <p:txBody>
          <a:bodyPr>
            <a:normAutofit/>
          </a:bodyPr>
          <a:lstStyle/>
          <a:p>
            <a:r>
              <a:rPr lang="en-US" sz="3500" u="sng" dirty="0" smtClean="0"/>
              <a:t>Growth Characteristics, continued</a:t>
            </a:r>
          </a:p>
          <a:p>
            <a:pPr lvl="1"/>
            <a:r>
              <a:rPr lang="en-US" sz="2400" b="1" dirty="0" smtClean="0"/>
              <a:t>Barbs or awns on the seed head can cause puncture wounds to grazing animals, as well as cling to feet, fur, socks and bootlaces.</a:t>
            </a:r>
            <a:endParaRPr lang="en-US" sz="2400" b="1" dirty="0"/>
          </a:p>
          <a:p>
            <a:pPr lvl="1"/>
            <a:r>
              <a:rPr lang="en-US" sz="2400" b="1" dirty="0" smtClean="0"/>
              <a:t>Tissues have a high silica content.  They are slow to decompose and are highly flammable. </a:t>
            </a:r>
          </a:p>
          <a:p>
            <a:pPr lvl="1"/>
            <a:r>
              <a:rPr lang="en-US" sz="2400" b="1" dirty="0" smtClean="0"/>
              <a:t>Creates a heavy thatch that reduces germination of other annuals that could compete.</a:t>
            </a:r>
          </a:p>
          <a:p>
            <a:pPr lvl="1"/>
            <a:r>
              <a:rPr lang="en-US" sz="2400" b="1" dirty="0" smtClean="0"/>
              <a:t>Can outcompete cheatgrass on clayey soils, especially if cheat grass is heavily grazed.</a:t>
            </a:r>
          </a:p>
          <a:p>
            <a:pPr lvl="1"/>
            <a:r>
              <a:rPr lang="en-US" sz="2400" b="1" dirty="0" smtClean="0"/>
              <a:t>A List species </a:t>
            </a:r>
            <a:r>
              <a:rPr lang="en-US" sz="2400" b="1" dirty="0"/>
              <a:t>in Colorado</a:t>
            </a:r>
          </a:p>
          <a:p>
            <a:pPr lvl="1"/>
            <a:r>
              <a:rPr lang="en-US" sz="2400" b="1" i="1" dirty="0"/>
              <a:t>Although all publications say that Medusahead is not found in Colorado, </a:t>
            </a:r>
            <a:r>
              <a:rPr lang="en-US" sz="2400" b="1" i="1" dirty="0" smtClean="0"/>
              <a:t>we need to </a:t>
            </a:r>
            <a:r>
              <a:rPr lang="en-US" sz="2400" b="1" i="1" smtClean="0"/>
              <a:t>be vigilant.</a:t>
            </a:r>
            <a:endParaRPr lang="en-US" sz="2400" b="1" i="1" dirty="0"/>
          </a:p>
          <a:p>
            <a:pPr lvl="1"/>
            <a:endParaRPr lang="en-US" b="1" dirty="0" smtClean="0"/>
          </a:p>
        </p:txBody>
      </p:sp>
      <p:sp>
        <p:nvSpPr>
          <p:cNvPr id="6" name="Rectangle 5"/>
          <p:cNvSpPr/>
          <p:nvPr/>
        </p:nvSpPr>
        <p:spPr>
          <a:xfrm rot="16200000">
            <a:off x="-1727522" y="3035079"/>
            <a:ext cx="5140382" cy="923330"/>
          </a:xfrm>
          <a:prstGeom prst="rect">
            <a:avLst/>
          </a:prstGeom>
          <a:noFill/>
        </p:spPr>
        <p:txBody>
          <a:bodyPr wrap="none" lIns="91440" tIns="45720" rIns="91440" bIns="45720">
            <a:spAutoFit/>
          </a:bodyPr>
          <a:lstStyle/>
          <a:p>
            <a:pPr algn="ctr"/>
            <a:r>
              <a:rPr lang="en-US" sz="5400" b="1" dirty="0" smtClean="0">
                <a:ln w="19050">
                  <a:solidFill>
                    <a:schemeClr val="tx1"/>
                  </a:solidFill>
                  <a:prstDash val="solid"/>
                </a:ln>
                <a:solidFill>
                  <a:schemeClr val="bg1"/>
                </a:solidFill>
                <a:effectLst>
                  <a:outerShdw blurRad="41275" dist="20320" dir="1800000" algn="tl" rotWithShape="0">
                    <a:srgbClr val="000000">
                      <a:alpha val="40000"/>
                    </a:srgbClr>
                  </a:outerShdw>
                </a:effectLst>
              </a:rPr>
              <a:t>Medusahead Rye</a:t>
            </a:r>
            <a:endParaRPr lang="en-US" sz="5400" b="1" dirty="0">
              <a:ln w="19050">
                <a:solidFill>
                  <a:schemeClr val="tx1"/>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771757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2192"/>
          <a:stretch/>
        </p:blipFill>
        <p:spPr>
          <a:xfrm>
            <a:off x="0" y="0"/>
            <a:ext cx="1628384" cy="6858000"/>
          </a:xfrm>
          <a:prstGeom prst="rect">
            <a:avLst/>
          </a:prstGeom>
        </p:spPr>
      </p:pic>
      <p:sp>
        <p:nvSpPr>
          <p:cNvPr id="7" name="Title 1"/>
          <p:cNvSpPr>
            <a:spLocks noGrp="1"/>
          </p:cNvSpPr>
          <p:nvPr>
            <p:ph type="title"/>
          </p:nvPr>
        </p:nvSpPr>
        <p:spPr>
          <a:xfrm>
            <a:off x="1628384" y="0"/>
            <a:ext cx="7515616" cy="1143000"/>
          </a:xfrm>
        </p:spPr>
        <p:txBody>
          <a:bodyPr>
            <a:normAutofit fontScale="90000"/>
          </a:bodyPr>
          <a:lstStyle/>
          <a:p>
            <a:r>
              <a:rPr lang="en-US" dirty="0"/>
              <a:t>Winter Annuals-Medusahead Rye</a:t>
            </a:r>
          </a:p>
        </p:txBody>
      </p:sp>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28383" y="926552"/>
            <a:ext cx="3794317" cy="3035847"/>
          </a:xfrm>
        </p:spPr>
      </p:pic>
      <p:sp>
        <p:nvSpPr>
          <p:cNvPr id="6" name="Rectangle 5"/>
          <p:cNvSpPr/>
          <p:nvPr/>
        </p:nvSpPr>
        <p:spPr>
          <a:xfrm rot="16200000">
            <a:off x="-1727522" y="3035079"/>
            <a:ext cx="5140382" cy="923330"/>
          </a:xfrm>
          <a:prstGeom prst="rect">
            <a:avLst/>
          </a:prstGeom>
          <a:noFill/>
        </p:spPr>
        <p:txBody>
          <a:bodyPr wrap="none" lIns="91440" tIns="45720" rIns="91440" bIns="45720">
            <a:spAutoFit/>
          </a:bodyPr>
          <a:lstStyle/>
          <a:p>
            <a:pPr algn="ctr"/>
            <a:r>
              <a:rPr lang="en-US" sz="5400" b="1" dirty="0" smtClean="0">
                <a:ln w="19050">
                  <a:solidFill>
                    <a:schemeClr val="tx1"/>
                  </a:solidFill>
                  <a:prstDash val="solid"/>
                </a:ln>
                <a:solidFill>
                  <a:schemeClr val="bg1"/>
                </a:solidFill>
                <a:effectLst>
                  <a:outerShdw blurRad="41275" dist="20320" dir="1800000" algn="tl" rotWithShape="0">
                    <a:srgbClr val="000000">
                      <a:alpha val="40000"/>
                    </a:srgbClr>
                  </a:outerShdw>
                </a:effectLst>
              </a:rPr>
              <a:t>Medusahead Rye</a:t>
            </a:r>
            <a:endParaRPr lang="en-US" sz="5400" b="1" dirty="0">
              <a:ln w="19050">
                <a:solidFill>
                  <a:schemeClr val="tx1"/>
                </a:solidFill>
                <a:prstDash val="solid"/>
              </a:ln>
              <a:solidFill>
                <a:schemeClr val="bg1"/>
              </a:solidFill>
              <a:effectLst>
                <a:outerShdw blurRad="41275" dist="20320" dir="1800000" algn="tl" rotWithShape="0">
                  <a:srgbClr val="000000">
                    <a:alpha val="40000"/>
                  </a:srgbClr>
                </a:outerShdw>
              </a:effectLst>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3743" y="3962401"/>
            <a:ext cx="3700258" cy="2895599"/>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6277" r="7098"/>
          <a:stretch/>
        </p:blipFill>
        <p:spPr>
          <a:xfrm>
            <a:off x="5422701" y="926553"/>
            <a:ext cx="3721299" cy="3035846"/>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8383" y="3962401"/>
            <a:ext cx="3815360" cy="2895600"/>
          </a:xfrm>
          <a:prstGeom prst="rect">
            <a:avLst/>
          </a:prstGeom>
        </p:spPr>
      </p:pic>
    </p:spTree>
    <p:extLst>
      <p:ext uri="{BB962C8B-B14F-4D97-AF65-F5344CB8AC3E}">
        <p14:creationId xmlns:p14="http://schemas.microsoft.com/office/powerpoint/2010/main" val="95201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2192"/>
          <a:stretch/>
        </p:blipFill>
        <p:spPr>
          <a:xfrm>
            <a:off x="0" y="0"/>
            <a:ext cx="1628384" cy="6858000"/>
          </a:xfrm>
          <a:prstGeom prst="rect">
            <a:avLst/>
          </a:prstGeom>
        </p:spPr>
      </p:pic>
      <p:sp>
        <p:nvSpPr>
          <p:cNvPr id="7" name="Title 1"/>
          <p:cNvSpPr>
            <a:spLocks noGrp="1"/>
          </p:cNvSpPr>
          <p:nvPr>
            <p:ph type="title"/>
          </p:nvPr>
        </p:nvSpPr>
        <p:spPr>
          <a:xfrm>
            <a:off x="1628384" y="0"/>
            <a:ext cx="7515616" cy="1143000"/>
          </a:xfrm>
        </p:spPr>
        <p:txBody>
          <a:bodyPr>
            <a:normAutofit fontScale="90000"/>
          </a:bodyPr>
          <a:lstStyle/>
          <a:p>
            <a:r>
              <a:rPr lang="en-US" dirty="0"/>
              <a:t>Winter Annuals-Medusahead Rye</a:t>
            </a:r>
          </a:p>
        </p:txBody>
      </p:sp>
      <p:sp>
        <p:nvSpPr>
          <p:cNvPr id="5" name="Content Placeholder 2"/>
          <p:cNvSpPr>
            <a:spLocks noGrp="1"/>
          </p:cNvSpPr>
          <p:nvPr>
            <p:ph idx="1"/>
          </p:nvPr>
        </p:nvSpPr>
        <p:spPr>
          <a:xfrm>
            <a:off x="1628384" y="1600200"/>
            <a:ext cx="7515616" cy="5257800"/>
          </a:xfrm>
        </p:spPr>
        <p:txBody>
          <a:bodyPr>
            <a:normAutofit/>
          </a:bodyPr>
          <a:lstStyle/>
          <a:p>
            <a:pPr lvl="0">
              <a:buFont typeface="Courier New" panose="02070309020205020404" pitchFamily="49" charset="0"/>
              <a:buChar char="o"/>
            </a:pPr>
            <a:r>
              <a:rPr lang="en-US" b="1" u="sng" dirty="0" smtClean="0"/>
              <a:t>Biological Methods of Control</a:t>
            </a:r>
            <a:endParaRPr lang="en-US" sz="1800" u="sng" dirty="0"/>
          </a:p>
          <a:p>
            <a:pPr marL="914400" indent="-365760">
              <a:spcBef>
                <a:spcPts val="0"/>
              </a:spcBef>
              <a:buFont typeface="Wingdings" panose="05000000000000000000" pitchFamily="2" charset="2"/>
              <a:buChar char="§"/>
            </a:pPr>
            <a:r>
              <a:rPr lang="en-US" sz="2400" b="1" dirty="0" smtClean="0"/>
              <a:t>At this time there are no known biological agents for Medusahead.</a:t>
            </a:r>
          </a:p>
          <a:p>
            <a:pPr marL="914400" indent="-365760">
              <a:spcBef>
                <a:spcPts val="0"/>
              </a:spcBef>
              <a:buFont typeface="Wingdings" panose="05000000000000000000" pitchFamily="2" charset="2"/>
              <a:buChar char="§"/>
            </a:pPr>
            <a:r>
              <a:rPr lang="en-US" sz="2400" dirty="0" smtClean="0"/>
              <a:t>Some research was done analyzing five soil fungi endemic to the western US, but the results were inconclusive.</a:t>
            </a:r>
          </a:p>
          <a:p>
            <a:pPr marL="914400" indent="-365760">
              <a:spcBef>
                <a:spcPts val="0"/>
              </a:spcBef>
              <a:buFont typeface="Wingdings" panose="05000000000000000000" pitchFamily="2" charset="2"/>
              <a:buChar char="§"/>
            </a:pPr>
            <a:r>
              <a:rPr lang="en-US" sz="2400" dirty="0" smtClean="0"/>
              <a:t>Two smut diseases and a crown rot were also investigated, but do not appear to be viable agents.</a:t>
            </a:r>
            <a:endParaRPr lang="en-US" sz="2400" dirty="0"/>
          </a:p>
        </p:txBody>
      </p:sp>
      <p:sp>
        <p:nvSpPr>
          <p:cNvPr id="6" name="Rectangle 5"/>
          <p:cNvSpPr/>
          <p:nvPr/>
        </p:nvSpPr>
        <p:spPr>
          <a:xfrm rot="16200000">
            <a:off x="-1727522" y="3035079"/>
            <a:ext cx="5140382" cy="923330"/>
          </a:xfrm>
          <a:prstGeom prst="rect">
            <a:avLst/>
          </a:prstGeom>
          <a:noFill/>
        </p:spPr>
        <p:txBody>
          <a:bodyPr wrap="none" lIns="91440" tIns="45720" rIns="91440" bIns="45720">
            <a:spAutoFit/>
          </a:bodyPr>
          <a:lstStyle/>
          <a:p>
            <a:pPr algn="ctr"/>
            <a:r>
              <a:rPr lang="en-US" sz="5400" b="1" dirty="0" smtClean="0">
                <a:ln w="19050">
                  <a:solidFill>
                    <a:schemeClr val="tx1"/>
                  </a:solidFill>
                  <a:prstDash val="solid"/>
                </a:ln>
                <a:solidFill>
                  <a:schemeClr val="bg1"/>
                </a:solidFill>
                <a:effectLst>
                  <a:outerShdw blurRad="41275" dist="20320" dir="1800000" algn="tl" rotWithShape="0">
                    <a:srgbClr val="000000">
                      <a:alpha val="40000"/>
                    </a:srgbClr>
                  </a:outerShdw>
                </a:effectLst>
              </a:rPr>
              <a:t>Medusahead Rye</a:t>
            </a:r>
            <a:endParaRPr lang="en-US" sz="5400" b="1" dirty="0">
              <a:ln w="19050">
                <a:solidFill>
                  <a:schemeClr val="tx1"/>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592218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2192"/>
          <a:stretch/>
        </p:blipFill>
        <p:spPr>
          <a:xfrm>
            <a:off x="0" y="0"/>
            <a:ext cx="1628384" cy="6858000"/>
          </a:xfrm>
          <a:prstGeom prst="rect">
            <a:avLst/>
          </a:prstGeom>
        </p:spPr>
      </p:pic>
      <p:sp>
        <p:nvSpPr>
          <p:cNvPr id="7" name="Title 1"/>
          <p:cNvSpPr>
            <a:spLocks noGrp="1"/>
          </p:cNvSpPr>
          <p:nvPr>
            <p:ph type="title"/>
          </p:nvPr>
        </p:nvSpPr>
        <p:spPr>
          <a:xfrm>
            <a:off x="1628384" y="-33867"/>
            <a:ext cx="7515616" cy="1143000"/>
          </a:xfrm>
        </p:spPr>
        <p:txBody>
          <a:bodyPr>
            <a:normAutofit fontScale="90000"/>
          </a:bodyPr>
          <a:lstStyle/>
          <a:p>
            <a:r>
              <a:rPr lang="en-US" dirty="0"/>
              <a:t>Winter Annuals-Medusahead Rye</a:t>
            </a:r>
          </a:p>
        </p:txBody>
      </p:sp>
      <p:sp>
        <p:nvSpPr>
          <p:cNvPr id="5" name="Content Placeholder 2"/>
          <p:cNvSpPr>
            <a:spLocks noGrp="1"/>
          </p:cNvSpPr>
          <p:nvPr>
            <p:ph idx="1"/>
          </p:nvPr>
        </p:nvSpPr>
        <p:spPr>
          <a:xfrm>
            <a:off x="1628384" y="1185126"/>
            <a:ext cx="7515616" cy="5562600"/>
          </a:xfrm>
        </p:spPr>
        <p:txBody>
          <a:bodyPr>
            <a:normAutofit fontScale="40000" lnSpcReduction="20000"/>
          </a:bodyPr>
          <a:lstStyle/>
          <a:p>
            <a:pPr marL="347472" lvl="1" indent="-365760">
              <a:lnSpc>
                <a:spcPct val="115000"/>
              </a:lnSpc>
              <a:spcBef>
                <a:spcPts val="0"/>
              </a:spcBef>
              <a:buFont typeface="Courier New"/>
              <a:buChar char="o"/>
            </a:pPr>
            <a:r>
              <a:rPr lang="en-US" sz="6700" b="1" u="sng" dirty="0" smtClean="0">
                <a:ea typeface="Calibri"/>
                <a:cs typeface="Times New Roman"/>
              </a:rPr>
              <a:t>Chemical Methods of Control (check label for specifics)</a:t>
            </a:r>
            <a:endParaRPr lang="en-US" sz="6700" u="sng" dirty="0">
              <a:ea typeface="Calibri"/>
              <a:cs typeface="Times New Roman"/>
            </a:endParaRPr>
          </a:p>
          <a:p>
            <a:pPr marL="365760" lvl="2" indent="-365760">
              <a:lnSpc>
                <a:spcPct val="120000"/>
              </a:lnSpc>
              <a:spcBef>
                <a:spcPts val="0"/>
              </a:spcBef>
              <a:buFont typeface="Wingdings" panose="05000000000000000000" pitchFamily="2" charset="2"/>
              <a:buChar char="§"/>
            </a:pPr>
            <a:r>
              <a:rPr lang="en-US" sz="5100" b="1" dirty="0" smtClean="0">
                <a:ea typeface="Calibri"/>
                <a:cs typeface="Times New Roman"/>
              </a:rPr>
              <a:t>On range and pasturelands, </a:t>
            </a:r>
          </a:p>
          <a:p>
            <a:pPr marL="822960" lvl="3" indent="-365760">
              <a:lnSpc>
                <a:spcPct val="120000"/>
              </a:lnSpc>
              <a:spcBef>
                <a:spcPts val="0"/>
              </a:spcBef>
              <a:buFont typeface="Wingdings" panose="05000000000000000000" pitchFamily="2" charset="2"/>
              <a:buChar char="§"/>
            </a:pPr>
            <a:r>
              <a:rPr lang="en-US" sz="4700" b="1" dirty="0" err="1" smtClean="0">
                <a:ea typeface="Calibri"/>
                <a:cs typeface="Times New Roman"/>
              </a:rPr>
              <a:t>Sulfometuron</a:t>
            </a:r>
            <a:r>
              <a:rPr lang="en-US" sz="4700" b="1" dirty="0" smtClean="0">
                <a:ea typeface="Calibri"/>
                <a:cs typeface="Times New Roman"/>
              </a:rPr>
              <a:t> + </a:t>
            </a:r>
            <a:r>
              <a:rPr lang="en-US" sz="4700" b="1" dirty="0" err="1" smtClean="0">
                <a:ea typeface="Calibri"/>
                <a:cs typeface="Times New Roman"/>
              </a:rPr>
              <a:t>Metasulfuron</a:t>
            </a:r>
            <a:r>
              <a:rPr lang="en-US" sz="4700" b="1" dirty="0" smtClean="0">
                <a:ea typeface="Calibri"/>
                <a:cs typeface="Times New Roman"/>
              </a:rPr>
              <a:t> (Oust Extra-general use) at a rate of 3oz. product per acre, plus 0.25% v/v non-ionic surfactant can be effective if used either pre-emergence in the fall or very early post emergence when plants are actively growing. </a:t>
            </a:r>
          </a:p>
          <a:p>
            <a:pPr marL="822960" lvl="3" indent="-365760">
              <a:lnSpc>
                <a:spcPct val="120000"/>
              </a:lnSpc>
              <a:spcBef>
                <a:spcPts val="0"/>
              </a:spcBef>
              <a:buFont typeface="Wingdings" panose="05000000000000000000" pitchFamily="2" charset="2"/>
              <a:buChar char="§"/>
            </a:pPr>
            <a:r>
              <a:rPr lang="en-US" sz="4600" b="1" dirty="0">
                <a:ea typeface="Calibri"/>
                <a:cs typeface="Times New Roman"/>
              </a:rPr>
              <a:t>Imazapic (Plateau/Panoramic) can also provide some control</a:t>
            </a:r>
            <a:r>
              <a:rPr lang="en-US" sz="4600" b="1" dirty="0" smtClean="0">
                <a:ea typeface="Calibri"/>
                <a:cs typeface="Times New Roman"/>
              </a:rPr>
              <a:t>.</a:t>
            </a:r>
            <a:endParaRPr lang="en-US" sz="4600" b="1" dirty="0">
              <a:ea typeface="Calibri"/>
              <a:cs typeface="Times New Roman"/>
            </a:endParaRPr>
          </a:p>
          <a:p>
            <a:pPr marL="822960" lvl="3" indent="-365760">
              <a:lnSpc>
                <a:spcPct val="120000"/>
              </a:lnSpc>
              <a:spcBef>
                <a:spcPts val="0"/>
              </a:spcBef>
              <a:buFont typeface="Wingdings" panose="05000000000000000000" pitchFamily="2" charset="2"/>
              <a:buChar char="§"/>
            </a:pPr>
            <a:r>
              <a:rPr lang="en-US" sz="4600" b="1" dirty="0">
                <a:ea typeface="Calibri"/>
                <a:cs typeface="Times New Roman"/>
              </a:rPr>
              <a:t>If </a:t>
            </a:r>
            <a:r>
              <a:rPr lang="en-US" sz="4600" b="1" dirty="0" smtClean="0">
                <a:ea typeface="Calibri"/>
                <a:cs typeface="Times New Roman"/>
              </a:rPr>
              <a:t>in </a:t>
            </a:r>
            <a:r>
              <a:rPr lang="en-US" sz="4600" b="1" dirty="0">
                <a:ea typeface="Calibri"/>
                <a:cs typeface="Times New Roman"/>
              </a:rPr>
              <a:t>a </a:t>
            </a:r>
            <a:r>
              <a:rPr lang="en-US" sz="4600" b="1" dirty="0" smtClean="0">
                <a:ea typeface="Calibri"/>
                <a:cs typeface="Times New Roman"/>
              </a:rPr>
              <a:t>disturbed area, glyphosate can be effective if good coverage is obtained.</a:t>
            </a:r>
          </a:p>
          <a:p>
            <a:pPr marL="822960" lvl="3" indent="-365760">
              <a:lnSpc>
                <a:spcPct val="120000"/>
              </a:lnSpc>
              <a:spcBef>
                <a:spcPts val="0"/>
              </a:spcBef>
              <a:buFont typeface="Wingdings" panose="05000000000000000000" pitchFamily="2" charset="2"/>
              <a:buChar char="§"/>
            </a:pPr>
            <a:r>
              <a:rPr lang="en-US" sz="4600" b="1" dirty="0" err="1" smtClean="0">
                <a:ea typeface="Calibri"/>
                <a:cs typeface="Times New Roman"/>
              </a:rPr>
              <a:t>Aminopyralid</a:t>
            </a:r>
            <a:r>
              <a:rPr lang="en-US" sz="4600" b="1" dirty="0" smtClean="0">
                <a:ea typeface="Calibri"/>
                <a:cs typeface="Times New Roman"/>
              </a:rPr>
              <a:t> (Milestone) at the 14 fl. oz./acre rate offered up to 90% control.  </a:t>
            </a:r>
          </a:p>
          <a:p>
            <a:pPr marL="822960" lvl="3" indent="-365760">
              <a:lnSpc>
                <a:spcPct val="120000"/>
              </a:lnSpc>
              <a:spcBef>
                <a:spcPts val="0"/>
              </a:spcBef>
              <a:buFont typeface="Wingdings" panose="05000000000000000000" pitchFamily="2" charset="2"/>
              <a:buChar char="§"/>
            </a:pPr>
            <a:r>
              <a:rPr lang="en-US" sz="4600" b="1" dirty="0" smtClean="0">
                <a:ea typeface="Calibri"/>
                <a:cs typeface="Times New Roman"/>
              </a:rPr>
              <a:t>Other publications suggested that </a:t>
            </a:r>
            <a:r>
              <a:rPr lang="en-US" sz="4600" b="1" dirty="0" err="1" smtClean="0">
                <a:ea typeface="Calibri"/>
                <a:cs typeface="Times New Roman"/>
              </a:rPr>
              <a:t>Paraquat</a:t>
            </a:r>
            <a:r>
              <a:rPr lang="en-US" sz="4600" b="1" dirty="0" smtClean="0">
                <a:ea typeface="Calibri"/>
                <a:cs typeface="Times New Roman"/>
              </a:rPr>
              <a:t>, </a:t>
            </a:r>
            <a:r>
              <a:rPr lang="en-US" sz="4600" b="1" dirty="0" err="1" smtClean="0">
                <a:ea typeface="Calibri"/>
                <a:cs typeface="Times New Roman"/>
              </a:rPr>
              <a:t>Metribuzin</a:t>
            </a:r>
            <a:r>
              <a:rPr lang="en-US" sz="4600" b="1" dirty="0" smtClean="0">
                <a:ea typeface="Calibri"/>
                <a:cs typeface="Times New Roman"/>
              </a:rPr>
              <a:t> (</a:t>
            </a:r>
            <a:r>
              <a:rPr lang="en-US" sz="4600" b="1" dirty="0" err="1" smtClean="0">
                <a:ea typeface="Calibri"/>
                <a:cs typeface="Times New Roman"/>
              </a:rPr>
              <a:t>Sencor</a:t>
            </a:r>
            <a:r>
              <a:rPr lang="en-US" sz="4600" b="1" dirty="0" smtClean="0">
                <a:ea typeface="Calibri"/>
                <a:cs typeface="Times New Roman"/>
              </a:rPr>
              <a:t>, etc.), Atrazine (</a:t>
            </a:r>
            <a:r>
              <a:rPr lang="en-US" sz="4600" b="1" dirty="0" err="1" smtClean="0">
                <a:ea typeface="Calibri"/>
                <a:cs typeface="Times New Roman"/>
              </a:rPr>
              <a:t>Aatrex</a:t>
            </a:r>
            <a:r>
              <a:rPr lang="en-US" sz="4600" b="1" dirty="0" smtClean="0">
                <a:ea typeface="Calibri"/>
                <a:cs typeface="Times New Roman"/>
              </a:rPr>
              <a:t>, etc.), and 2,4-D could </a:t>
            </a:r>
            <a:r>
              <a:rPr lang="en-US" sz="4600" b="1" dirty="0">
                <a:ea typeface="Calibri"/>
                <a:cs typeface="Times New Roman"/>
              </a:rPr>
              <a:t>offer some control.  </a:t>
            </a:r>
            <a:endParaRPr lang="en-US" sz="4600" b="1" dirty="0" smtClean="0">
              <a:ea typeface="Calibri"/>
              <a:cs typeface="Times New Roman"/>
            </a:endParaRPr>
          </a:p>
        </p:txBody>
      </p:sp>
      <p:sp>
        <p:nvSpPr>
          <p:cNvPr id="6" name="Rectangle 5"/>
          <p:cNvSpPr/>
          <p:nvPr/>
        </p:nvSpPr>
        <p:spPr>
          <a:xfrm rot="16200000">
            <a:off x="-1727522" y="3035079"/>
            <a:ext cx="5140382" cy="923330"/>
          </a:xfrm>
          <a:prstGeom prst="rect">
            <a:avLst/>
          </a:prstGeom>
          <a:noFill/>
        </p:spPr>
        <p:txBody>
          <a:bodyPr wrap="none" lIns="91440" tIns="45720" rIns="91440" bIns="45720">
            <a:spAutoFit/>
          </a:bodyPr>
          <a:lstStyle/>
          <a:p>
            <a:pPr algn="ctr"/>
            <a:r>
              <a:rPr lang="en-US" sz="5400" b="1" dirty="0" smtClean="0">
                <a:ln w="19050">
                  <a:solidFill>
                    <a:schemeClr val="tx1"/>
                  </a:solidFill>
                  <a:prstDash val="solid"/>
                </a:ln>
                <a:solidFill>
                  <a:schemeClr val="bg1"/>
                </a:solidFill>
                <a:effectLst>
                  <a:outerShdw blurRad="41275" dist="20320" dir="1800000" algn="tl" rotWithShape="0">
                    <a:srgbClr val="000000">
                      <a:alpha val="40000"/>
                    </a:srgbClr>
                  </a:outerShdw>
                </a:effectLst>
              </a:rPr>
              <a:t>Medusahead Rye</a:t>
            </a:r>
            <a:endParaRPr lang="en-US" sz="5400" b="1" dirty="0">
              <a:ln w="19050">
                <a:solidFill>
                  <a:schemeClr val="tx1"/>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291964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2192"/>
          <a:stretch/>
        </p:blipFill>
        <p:spPr>
          <a:xfrm>
            <a:off x="0" y="0"/>
            <a:ext cx="1628384" cy="6858000"/>
          </a:xfrm>
          <a:prstGeom prst="rect">
            <a:avLst/>
          </a:prstGeom>
        </p:spPr>
      </p:pic>
      <p:sp>
        <p:nvSpPr>
          <p:cNvPr id="7" name="Title 1"/>
          <p:cNvSpPr>
            <a:spLocks noGrp="1"/>
          </p:cNvSpPr>
          <p:nvPr>
            <p:ph type="title"/>
          </p:nvPr>
        </p:nvSpPr>
        <p:spPr>
          <a:xfrm>
            <a:off x="1628384" y="0"/>
            <a:ext cx="7515616" cy="1143000"/>
          </a:xfrm>
        </p:spPr>
        <p:txBody>
          <a:bodyPr>
            <a:normAutofit fontScale="90000"/>
          </a:bodyPr>
          <a:lstStyle/>
          <a:p>
            <a:r>
              <a:rPr lang="en-US" dirty="0"/>
              <a:t>Winter Annuals-Medusahead Rye</a:t>
            </a:r>
          </a:p>
        </p:txBody>
      </p:sp>
      <p:sp>
        <p:nvSpPr>
          <p:cNvPr id="5" name="Content Placeholder 2"/>
          <p:cNvSpPr>
            <a:spLocks noGrp="1"/>
          </p:cNvSpPr>
          <p:nvPr>
            <p:ph idx="1"/>
          </p:nvPr>
        </p:nvSpPr>
        <p:spPr>
          <a:xfrm>
            <a:off x="1628384" y="1219200"/>
            <a:ext cx="7515616" cy="5257800"/>
          </a:xfrm>
        </p:spPr>
        <p:txBody>
          <a:bodyPr>
            <a:normAutofit lnSpcReduction="10000"/>
          </a:bodyPr>
          <a:lstStyle/>
          <a:p>
            <a:pPr lvl="0">
              <a:buFont typeface="Courier New" panose="02070309020205020404" pitchFamily="49" charset="0"/>
              <a:buChar char="o"/>
            </a:pPr>
            <a:r>
              <a:rPr lang="en-US" b="1" u="sng" dirty="0" smtClean="0"/>
              <a:t>Cultural Methods of Control</a:t>
            </a:r>
            <a:endParaRPr lang="en-US" sz="1800" u="sng" dirty="0"/>
          </a:p>
          <a:p>
            <a:pPr marL="365760" indent="-365760">
              <a:spcBef>
                <a:spcPts val="0"/>
              </a:spcBef>
              <a:spcAft>
                <a:spcPts val="600"/>
              </a:spcAft>
              <a:buFont typeface="Wingdings" panose="05000000000000000000" pitchFamily="2" charset="2"/>
              <a:buChar char="§"/>
            </a:pPr>
            <a:r>
              <a:rPr lang="en-US" sz="2800" dirty="0" smtClean="0"/>
              <a:t>Preventing the establishment of the Medusahead is crucial</a:t>
            </a:r>
            <a:r>
              <a:rPr lang="en-US" sz="2800" dirty="0"/>
              <a:t>.</a:t>
            </a:r>
            <a:r>
              <a:rPr lang="en-US" sz="2800" dirty="0" smtClean="0"/>
              <a:t> </a:t>
            </a:r>
          </a:p>
          <a:p>
            <a:pPr marL="765810" lvl="1" indent="-365760">
              <a:spcBef>
                <a:spcPts val="0"/>
              </a:spcBef>
              <a:spcAft>
                <a:spcPts val="600"/>
              </a:spcAft>
              <a:buFont typeface="Wingdings" panose="05000000000000000000" pitchFamily="2" charset="2"/>
              <a:buChar char="§"/>
            </a:pPr>
            <a:r>
              <a:rPr lang="en-US" sz="2000" dirty="0" smtClean="0"/>
              <a:t>maintaining healthy plant communities is a priority.  </a:t>
            </a:r>
          </a:p>
          <a:p>
            <a:pPr marL="765810" lvl="1" indent="-365760">
              <a:spcBef>
                <a:spcPts val="0"/>
              </a:spcBef>
              <a:spcAft>
                <a:spcPts val="600"/>
              </a:spcAft>
              <a:buFont typeface="Wingdings" panose="05000000000000000000" pitchFamily="2" charset="2"/>
              <a:buChar char="§"/>
            </a:pPr>
            <a:r>
              <a:rPr lang="en-US" sz="2000" dirty="0" smtClean="0"/>
              <a:t>Bare ground is prime habitat for weed invasions, so prevent over grazing and reseed as soon as possible any disturbed site.</a:t>
            </a:r>
          </a:p>
          <a:p>
            <a:pPr marL="365760" indent="-365760">
              <a:spcBef>
                <a:spcPts val="0"/>
              </a:spcBef>
              <a:spcAft>
                <a:spcPts val="600"/>
              </a:spcAft>
              <a:buFont typeface="Wingdings" panose="05000000000000000000" pitchFamily="2" charset="2"/>
              <a:buChar char="§"/>
            </a:pPr>
            <a:r>
              <a:rPr lang="en-US" sz="2800" b="1" dirty="0"/>
              <a:t>Pastures need to be properly maintained, watered, fertilized, and aerated </a:t>
            </a:r>
            <a:r>
              <a:rPr lang="en-US" sz="2800" b="1" dirty="0" smtClean="0"/>
              <a:t>to </a:t>
            </a:r>
            <a:r>
              <a:rPr lang="en-US" sz="2800" b="1" dirty="0"/>
              <a:t>maintain vigor.</a:t>
            </a:r>
            <a:r>
              <a:rPr lang="en-US" sz="2800" dirty="0"/>
              <a:t> </a:t>
            </a:r>
            <a:endParaRPr lang="en-US" sz="2800" dirty="0" smtClean="0"/>
          </a:p>
          <a:p>
            <a:pPr marL="365760" indent="-365760">
              <a:spcBef>
                <a:spcPts val="0"/>
              </a:spcBef>
              <a:spcAft>
                <a:spcPts val="600"/>
              </a:spcAft>
              <a:buFont typeface="Wingdings" panose="05000000000000000000" pitchFamily="2" charset="2"/>
              <a:buChar char="§"/>
            </a:pPr>
            <a:r>
              <a:rPr lang="en-US" sz="2800" dirty="0" smtClean="0"/>
              <a:t>Bare areas like corrals need to be monitored.</a:t>
            </a:r>
          </a:p>
          <a:p>
            <a:pPr marL="365760" indent="-365760">
              <a:spcBef>
                <a:spcPts val="0"/>
              </a:spcBef>
              <a:spcAft>
                <a:spcPts val="600"/>
              </a:spcAft>
              <a:buFont typeface="Wingdings" panose="05000000000000000000" pitchFamily="2" charset="2"/>
              <a:buChar char="§"/>
            </a:pPr>
            <a:r>
              <a:rPr lang="en-US" sz="2800" dirty="0" smtClean="0"/>
              <a:t>Seeds do not usually fall far from the plant (unless hitchhiking) so vegetative barriers can be effective.</a:t>
            </a:r>
            <a:endParaRPr lang="en-US" sz="2800" dirty="0"/>
          </a:p>
        </p:txBody>
      </p:sp>
      <p:sp>
        <p:nvSpPr>
          <p:cNvPr id="6" name="Rectangle 5"/>
          <p:cNvSpPr/>
          <p:nvPr/>
        </p:nvSpPr>
        <p:spPr>
          <a:xfrm rot="16200000">
            <a:off x="-1727522" y="3035079"/>
            <a:ext cx="5140382" cy="923330"/>
          </a:xfrm>
          <a:prstGeom prst="rect">
            <a:avLst/>
          </a:prstGeom>
          <a:noFill/>
        </p:spPr>
        <p:txBody>
          <a:bodyPr wrap="none" lIns="91440" tIns="45720" rIns="91440" bIns="45720">
            <a:spAutoFit/>
          </a:bodyPr>
          <a:lstStyle/>
          <a:p>
            <a:pPr algn="ctr"/>
            <a:r>
              <a:rPr lang="en-US" sz="5400" b="1" dirty="0" smtClean="0">
                <a:ln w="19050">
                  <a:solidFill>
                    <a:schemeClr val="tx1"/>
                  </a:solidFill>
                  <a:prstDash val="solid"/>
                </a:ln>
                <a:solidFill>
                  <a:schemeClr val="bg1"/>
                </a:solidFill>
                <a:effectLst>
                  <a:outerShdw blurRad="41275" dist="20320" dir="1800000" algn="tl" rotWithShape="0">
                    <a:srgbClr val="000000">
                      <a:alpha val="40000"/>
                    </a:srgbClr>
                  </a:outerShdw>
                </a:effectLst>
              </a:rPr>
              <a:t>Medusahead Rye</a:t>
            </a:r>
            <a:endParaRPr lang="en-US" sz="5400" b="1" dirty="0">
              <a:ln w="19050">
                <a:solidFill>
                  <a:schemeClr val="tx1"/>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266638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TotalTime>
  <Words>2252</Words>
  <Application>Microsoft Office PowerPoint</Application>
  <PresentationFormat>On-screen Show (4:3)</PresentationFormat>
  <Paragraphs>191</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Courier New</vt:lpstr>
      <vt:lpstr>Times New Roman</vt:lpstr>
      <vt:lpstr>Wingdings</vt:lpstr>
      <vt:lpstr>Office Theme</vt:lpstr>
      <vt:lpstr>PowerPoint Presentation</vt:lpstr>
      <vt:lpstr>PowerPoint Presentation</vt:lpstr>
      <vt:lpstr>Winter Annuals</vt:lpstr>
      <vt:lpstr>Winter Annuals-Medusahead Rye</vt:lpstr>
      <vt:lpstr>Winter Annuals-Medusahead Rye</vt:lpstr>
      <vt:lpstr>Winter Annuals-Medusahead Rye</vt:lpstr>
      <vt:lpstr>Winter Annuals-Medusahead Rye</vt:lpstr>
      <vt:lpstr>Winter Annuals-Medusahead Rye</vt:lpstr>
      <vt:lpstr>Winter Annuals-Medusahead Rye</vt:lpstr>
      <vt:lpstr>Winter Annuals-Medusahead Rye</vt:lpstr>
      <vt:lpstr>Winter Annuals-Mustards</vt:lpstr>
      <vt:lpstr>Winter Annuals-Mustards</vt:lpstr>
      <vt:lpstr>Winter Annuals-Mustards</vt:lpstr>
      <vt:lpstr>Winter Annuals-Mustards</vt:lpstr>
      <vt:lpstr>Winter Annuals-Mustards</vt:lpstr>
      <vt:lpstr>Winter Annuals-Mustards</vt:lpstr>
      <vt:lpstr>Winter Annuals-Mustards</vt:lpstr>
      <vt:lpstr>Winter Annuals-Mustards</vt:lpstr>
      <vt:lpstr>Winter Annuals-Mustards</vt:lpstr>
      <vt:lpstr>Winter Annuals-Medusahead Rye</vt:lpstr>
      <vt:lpstr>Winter Annuals-Mustards</vt:lpstr>
      <vt:lpstr>PowerPoint Presentation</vt:lpstr>
    </vt:vector>
  </TitlesOfParts>
  <Company>USDA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Agricultural Weed Control</dc:title>
  <dc:creator>richard.romano</dc:creator>
  <cp:lastModifiedBy>Romano, Richard - NRCS, Canon City, CO</cp:lastModifiedBy>
  <cp:revision>128</cp:revision>
  <cp:lastPrinted>2015-11-03T23:06:28Z</cp:lastPrinted>
  <dcterms:created xsi:type="dcterms:W3CDTF">2013-11-06T20:51:49Z</dcterms:created>
  <dcterms:modified xsi:type="dcterms:W3CDTF">2015-11-05T15:15:30Z</dcterms:modified>
</cp:coreProperties>
</file>